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5" r:id="rId2"/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523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19050">
              <a:solidFill>
                <a:schemeClr val="lt1"/>
              </a:solidFill>
            </a:ln>
            <a:effectLst/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E78-4FA0-8F8B-B2F15C4351BD}"/>
              </c:ext>
            </c:extLst>
          </c:dPt>
          <c:dLbls>
            <c:dLbl>
              <c:idx val="0"/>
              <c:layout>
                <c:manualLayout>
                  <c:x val="-0.21641658639682407"/>
                  <c:y val="-0.15288794228843866"/>
                </c:manualLayout>
              </c:layout>
              <c:tx>
                <c:rich>
                  <a:bodyPr/>
                  <a:lstStyle/>
                  <a:p>
                    <a:fld id="{D326C5B2-15ED-46B5-8F83-AEAFB24C9102}" type="VALUE">
                      <a:rPr lang="en-US" sz="14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E78-4FA0-8F8B-B2F15C4351BD}"/>
                </c:ext>
              </c:extLst>
            </c:dLbl>
            <c:dLbl>
              <c:idx val="1"/>
              <c:layout>
                <c:manualLayout>
                  <c:x val="0.19998308316929134"/>
                  <c:y val="5.5924455221182626E-2"/>
                </c:manualLayout>
              </c:layout>
              <c:tx>
                <c:rich>
                  <a:bodyPr/>
                  <a:lstStyle/>
                  <a:p>
                    <a:fld id="{4DB927A9-92A9-401E-B172-9963BCCE55AF}" type="VALUE">
                      <a:rPr lang="en-US" sz="1400">
                        <a:solidFill>
                          <a:schemeClr val="bg1"/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E78-4FA0-8F8B-B2F15C435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Notal final</c:v>
                </c:pt>
                <c:pt idx="1">
                  <c:v>Nota final</c:v>
                </c:pt>
              </c:strCache>
            </c:strRef>
          </c:cat>
          <c:val>
            <c:numRef>
              <c:f>Hoja1!$B$2:$B$3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78-4FA0-8F8B-B2F15C435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247E-315F-48EE-B62B-E63285427BD4}" type="datetimeFigureOut">
              <a:rPr lang="es-ES" smtClean="0"/>
              <a:t>02/07/2019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DA91C-8C39-4F7B-82AD-D5A742C1CE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5176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DA91C-8C39-4F7B-82AD-D5A742C1CEF5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005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3DFE-12AA-45FD-925A-E6F4BBA6669A}" type="datetime1">
              <a:rPr lang="es-ES" smtClean="0"/>
              <a:t>02/07/2019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DE SPECIALITÉ PREMIÈRE ET TERMINALE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069-E5F6-4AB5-B8F9-AAB722A2DA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117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FA12-E9A2-484A-8E40-39944444CD01}" type="datetime1">
              <a:rPr lang="es-ES" smtClean="0"/>
              <a:t>02/07/2019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DE SPECIALITÉ PREMIÈRE ET TERMINALE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069-E5F6-4AB5-B8F9-AAB722A2DA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167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3CD2-C41A-43FD-AD1A-EFADA91EF1A3}" type="datetime1">
              <a:rPr lang="es-ES" smtClean="0"/>
              <a:t>02/07/2019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DE SPECIALITÉ PREMIÈRE ET TERMINALE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069-E5F6-4AB5-B8F9-AAB722A2DA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642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82FF-FB80-4761-A6B5-F8AC3870F50B}" type="datetime1">
              <a:rPr lang="es-ES" smtClean="0"/>
              <a:t>02/07/2019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DE SPECIALITÉ PREMIÈRE ET TERMINALE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069-E5F6-4AB5-B8F9-AAB722A2DA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91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3DCD-4D82-4259-9B46-8F6BDE3D5F75}" type="datetime1">
              <a:rPr lang="es-ES" smtClean="0"/>
              <a:t>02/07/2019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DE SPECIALITÉ PREMIÈRE ET TERMINALE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069-E5F6-4AB5-B8F9-AAB722A2DA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916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BA13-F4E2-454A-886F-5EE668795795}" type="datetime1">
              <a:rPr lang="es-ES" smtClean="0"/>
              <a:t>02/07/2019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DE SPECIALITÉ PREMIÈRE ET TERMINALE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069-E5F6-4AB5-B8F9-AAB722A2DA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46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E2AFB-EC7D-4D27-AFD5-4F90033ED370}" type="datetime1">
              <a:rPr lang="es-ES" smtClean="0"/>
              <a:t>02/07/2019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DE SPECIALITÉ PREMIÈRE ET TERMINALE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069-E5F6-4AB5-B8F9-AAB722A2DA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22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1334-00D6-4B2C-8BF7-88E2A9EC71D8}" type="datetime1">
              <a:rPr lang="es-ES" smtClean="0"/>
              <a:t>02/07/2019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DE SPECIALITÉ PREMIÈRE ET TERMINALE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069-E5F6-4AB5-B8F9-AAB722A2DA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014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3ED7-7F0D-45BA-8259-EAC672BE30DC}" type="datetime1">
              <a:rPr lang="es-ES" smtClean="0"/>
              <a:t>02/07/2019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DE SPECIALITÉ PREMIÈRE ET TERMINALE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069-E5F6-4AB5-B8F9-AAB722A2DA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664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FAF44-523F-4CAF-882E-0905CB988E18}" type="datetime1">
              <a:rPr lang="es-ES" smtClean="0"/>
              <a:t>02/07/2019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DE SPECIALITÉ PREMIÈRE ET TERMINALE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069-E5F6-4AB5-B8F9-AAB722A2DA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128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8EA27-03FE-4F2E-8DAC-84E86022BE6E}" type="datetime1">
              <a:rPr lang="es-ES" smtClean="0"/>
              <a:t>02/07/2019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ENSEIGNEMENTS DE SPECIALITÉ PREMIÈRE ET TERMINALE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069-E5F6-4AB5-B8F9-AAB722A2DA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77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D6D1A-2F3D-451B-A314-C85312106E03}" type="datetime1">
              <a:rPr lang="es-ES" smtClean="0"/>
              <a:t>02/07/2019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ENSEIGNEMENTS DE SPECIALITÉ PREMIÈRE ET TERMINALE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93069-E5F6-4AB5-B8F9-AAB722A2DA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435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300462"/>
              </p:ext>
            </p:extLst>
          </p:nvPr>
        </p:nvGraphicFramePr>
        <p:xfrm>
          <a:off x="2163337" y="429809"/>
          <a:ext cx="4308195" cy="1731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1681">
                  <a:extLst>
                    <a:ext uri="{9D8B030D-6E8A-4147-A177-3AD203B41FA5}">
                      <a16:colId xmlns:a16="http://schemas.microsoft.com/office/drawing/2014/main" val="609537215"/>
                    </a:ext>
                  </a:extLst>
                </a:gridCol>
                <a:gridCol w="656514">
                  <a:extLst>
                    <a:ext uri="{9D8B030D-6E8A-4147-A177-3AD203B41FA5}">
                      <a16:colId xmlns:a16="http://schemas.microsoft.com/office/drawing/2014/main" val="3631078607"/>
                    </a:ext>
                  </a:extLst>
                </a:gridCol>
              </a:tblGrid>
              <a:tr h="2549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3º Medio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2982839"/>
                  </a:ext>
                </a:extLst>
              </a:tr>
              <a:tr h="198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Francés / Filosofía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4h /-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3044799"/>
                  </a:ext>
                </a:extLst>
              </a:tr>
              <a:tr h="198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Historia y geografía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3h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9164712"/>
                  </a:ext>
                </a:extLst>
              </a:tr>
              <a:tr h="198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Educación cívica y moral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0,5h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6005670"/>
                  </a:ext>
                </a:extLst>
              </a:tr>
              <a:tr h="198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Lengua A y lengua B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6h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2861138"/>
                  </a:ext>
                </a:extLst>
              </a:tr>
              <a:tr h="198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Educación Física y deportiva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2 h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3949084"/>
                  </a:ext>
                </a:extLst>
              </a:tr>
              <a:tr h="289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Enseñanza Científica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2h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6818851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348528"/>
              </p:ext>
            </p:extLst>
          </p:nvPr>
        </p:nvGraphicFramePr>
        <p:xfrm>
          <a:off x="1427356" y="2974269"/>
          <a:ext cx="5044176" cy="2578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2273">
                  <a:extLst>
                    <a:ext uri="{9D8B030D-6E8A-4147-A177-3AD203B41FA5}">
                      <a16:colId xmlns:a16="http://schemas.microsoft.com/office/drawing/2014/main" val="1220422642"/>
                    </a:ext>
                  </a:extLst>
                </a:gridCol>
                <a:gridCol w="1631903">
                  <a:extLst>
                    <a:ext uri="{9D8B030D-6E8A-4147-A177-3AD203B41FA5}">
                      <a16:colId xmlns:a16="http://schemas.microsoft.com/office/drawing/2014/main" val="3285729145"/>
                    </a:ext>
                  </a:extLst>
                </a:gridCol>
              </a:tblGrid>
              <a:tr h="466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3 especialidades a elección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3º Medio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8223874"/>
                  </a:ext>
                </a:extLst>
              </a:tr>
              <a:tr h="466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Historia y geografía, geopolítica y ciencias políticas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4 h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0455769"/>
                  </a:ext>
                </a:extLst>
              </a:tr>
              <a:tr h="308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Humanidades, Literatura y Filosofía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4 h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6344461"/>
                  </a:ext>
                </a:extLst>
              </a:tr>
              <a:tr h="150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Matemáticas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4 h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50987"/>
                  </a:ext>
                </a:extLst>
              </a:tr>
              <a:tr h="150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Fïsica y Química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4 h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3135926"/>
                  </a:ext>
                </a:extLst>
              </a:tr>
              <a:tr h="308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Ciencias de la vida y de la tierra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4 h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5006643"/>
                  </a:ext>
                </a:extLst>
              </a:tr>
              <a:tr h="308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Ciencias </a:t>
                      </a:r>
                      <a:r>
                        <a:rPr lang="es-ES" sz="1400" dirty="0" err="1">
                          <a:effectLst/>
                        </a:rPr>
                        <a:t>Econímicas</a:t>
                      </a:r>
                      <a:r>
                        <a:rPr lang="es-ES" sz="1400" dirty="0">
                          <a:effectLst/>
                        </a:rPr>
                        <a:t> y Sociales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4 h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0278926"/>
                  </a:ext>
                </a:extLst>
              </a:tr>
              <a:tr h="150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r>
                        <a:rPr lang="es-ES" sz="1400" dirty="0" smtClean="0">
                          <a:effectLst/>
                        </a:rPr>
                        <a:t>12 h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89809"/>
                  </a:ext>
                </a:extLst>
              </a:tr>
            </a:tbl>
          </a:graphicData>
        </a:graphic>
      </p:graphicFrame>
      <p:sp>
        <p:nvSpPr>
          <p:cNvPr id="12" name="Llaves 2"/>
          <p:cNvSpPr>
            <a:spLocks noChangeArrowheads="1"/>
          </p:cNvSpPr>
          <p:nvPr/>
        </p:nvSpPr>
        <p:spPr bwMode="auto">
          <a:xfrm>
            <a:off x="4133165" y="6353497"/>
            <a:ext cx="676275" cy="420687"/>
          </a:xfrm>
          <a:prstGeom prst="bracePair">
            <a:avLst>
              <a:gd name="adj" fmla="val 8333"/>
            </a:avLst>
          </a:prstGeom>
          <a:gradFill>
            <a:gsLst>
              <a:gs pos="27528">
                <a:srgbClr val="DEEBF7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Arte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Proceso predefinido 22"/>
          <p:cNvSpPr/>
          <p:nvPr/>
        </p:nvSpPr>
        <p:spPr>
          <a:xfrm>
            <a:off x="3082413" y="90597"/>
            <a:ext cx="2802193" cy="339213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</a:rPr>
              <a:t>Materias comunes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24" name="Proceso predefinido 23"/>
          <p:cNvSpPr/>
          <p:nvPr/>
        </p:nvSpPr>
        <p:spPr>
          <a:xfrm>
            <a:off x="3082412" y="2632248"/>
            <a:ext cx="2802193" cy="339213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</a:rPr>
              <a:t>Materias </a:t>
            </a:r>
            <a:r>
              <a:rPr lang="es-ES" sz="1200" b="1" dirty="0">
                <a:solidFill>
                  <a:schemeClr val="tx1"/>
                </a:solidFill>
              </a:rPr>
              <a:t>de especialidad</a:t>
            </a:r>
          </a:p>
        </p:txBody>
      </p:sp>
      <p:sp>
        <p:nvSpPr>
          <p:cNvPr id="25" name="Proceso predefinido 24"/>
          <p:cNvSpPr/>
          <p:nvPr/>
        </p:nvSpPr>
        <p:spPr>
          <a:xfrm>
            <a:off x="3082412" y="5895737"/>
            <a:ext cx="2802193" cy="339213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</a:rPr>
              <a:t>Materias optativas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4" name="Plus 3"/>
          <p:cNvSpPr/>
          <p:nvPr/>
        </p:nvSpPr>
        <p:spPr>
          <a:xfrm>
            <a:off x="4232606" y="2139922"/>
            <a:ext cx="501804" cy="45776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Plus 15"/>
          <p:cNvSpPr/>
          <p:nvPr/>
        </p:nvSpPr>
        <p:spPr>
          <a:xfrm>
            <a:off x="4220401" y="5437977"/>
            <a:ext cx="501804" cy="45776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ZoneTexte 1"/>
          <p:cNvSpPr txBox="1"/>
          <p:nvPr/>
        </p:nvSpPr>
        <p:spPr>
          <a:xfrm>
            <a:off x="289932" y="429810"/>
            <a:ext cx="19626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En Tercero Medio</a:t>
            </a:r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28750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871117"/>
              </p:ext>
            </p:extLst>
          </p:nvPr>
        </p:nvGraphicFramePr>
        <p:xfrm>
          <a:off x="426469" y="4324665"/>
          <a:ext cx="8173039" cy="220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9148">
                  <a:extLst>
                    <a:ext uri="{9D8B030D-6E8A-4147-A177-3AD203B41FA5}">
                      <a16:colId xmlns:a16="http://schemas.microsoft.com/office/drawing/2014/main" val="142747774"/>
                    </a:ext>
                  </a:extLst>
                </a:gridCol>
                <a:gridCol w="213936">
                  <a:extLst>
                    <a:ext uri="{9D8B030D-6E8A-4147-A177-3AD203B41FA5}">
                      <a16:colId xmlns:a16="http://schemas.microsoft.com/office/drawing/2014/main" val="1570766992"/>
                    </a:ext>
                  </a:extLst>
                </a:gridCol>
                <a:gridCol w="3959955">
                  <a:extLst>
                    <a:ext uri="{9D8B030D-6E8A-4147-A177-3AD203B41FA5}">
                      <a16:colId xmlns:a16="http://schemas.microsoft.com/office/drawing/2014/main" val="10877902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-6350" algn="ctr">
                        <a:lnSpc>
                          <a:spcPct val="107000"/>
                        </a:lnSpc>
                        <a:spcAft>
                          <a:spcPts val="1315"/>
                        </a:spcAft>
                      </a:pPr>
                      <a:r>
                        <a:rPr lang="es-ES" sz="1200">
                          <a:effectLst/>
                        </a:rPr>
                        <a:t>Una mirada al programa de 3º Medio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6670" algn="ctr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350" marR="193675" indent="-6350" algn="ctr">
                        <a:lnSpc>
                          <a:spcPct val="107000"/>
                        </a:lnSpc>
                        <a:spcAft>
                          <a:spcPts val="745"/>
                        </a:spcAft>
                      </a:pPr>
                      <a:r>
                        <a:rPr lang="es-ES" sz="1200">
                          <a:effectLst/>
                        </a:rPr>
                        <a:t>¿Dónde continuar estudios?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356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6350" marR="26670" indent="-6350" algn="just">
                        <a:lnSpc>
                          <a:spcPct val="92000"/>
                        </a:lnSpc>
                        <a:spcAft>
                          <a:spcPts val="15"/>
                        </a:spcAft>
                      </a:pPr>
                      <a:r>
                        <a:rPr lang="es-ES" sz="1200" b="0" dirty="0">
                          <a:effectLst/>
                        </a:rPr>
                        <a:t>En la prolongación del programa de Ciencias Económicas y Sociales estudiado en 2º Medio, el programa de 3º Medio está centrado en 3 temáticas:</a:t>
                      </a:r>
                      <a:endParaRPr lang="es-ES" sz="1100" b="0" dirty="0">
                        <a:effectLst/>
                      </a:endParaRPr>
                    </a:p>
                    <a:p>
                      <a:pPr marL="342900" marR="26670" lvl="0" indent="-342900" algn="just">
                        <a:lnSpc>
                          <a:spcPct val="92000"/>
                        </a:lnSpc>
                        <a:spcAft>
                          <a:spcPts val="4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dirty="0">
                          <a:effectLst/>
                        </a:rPr>
                        <a:t>Los principales componentes y mecanismos económicos (la producción, el intercambio mercantil, la moneda, el financiamiento de la economía, el rol del Estado…) </a:t>
                      </a:r>
                      <a:endParaRPr lang="es-ES" sz="1100" b="0" dirty="0">
                        <a:effectLst/>
                      </a:endParaRPr>
                    </a:p>
                    <a:p>
                      <a:pPr marL="342900" marR="26670" lvl="0" indent="-342900" algn="just">
                        <a:lnSpc>
                          <a:spcPct val="92000"/>
                        </a:lnSpc>
                        <a:spcAft>
                          <a:spcPts val="7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dirty="0">
                          <a:effectLst/>
                        </a:rPr>
                        <a:t>Los principios de la vida en sociedad (la socialización, la construcción de un vínculo social, los asuntos ligados al desviacionismo y a la delincuencia…) </a:t>
                      </a:r>
                      <a:endParaRPr lang="es-ES" sz="1100" b="0" dirty="0">
                        <a:effectLst/>
                      </a:endParaRPr>
                    </a:p>
                    <a:p>
                      <a:pPr marL="342900" marR="26670" lvl="0" indent="-342900" algn="just">
                        <a:lnSpc>
                          <a:spcPct val="92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dirty="0">
                          <a:effectLst/>
                        </a:rPr>
                        <a:t>La construcción de opinión política y la organización del funcionamiento de la vía política.</a:t>
                      </a:r>
                      <a:endParaRPr lang="es-ES" sz="11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6670" algn="just">
                        <a:lnSpc>
                          <a:spcPct val="92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26670" lvl="0" indent="-171450" algn="just" fontAlgn="base">
                        <a:lnSpc>
                          <a:spcPct val="92000"/>
                        </a:lnSpc>
                        <a:spcAft>
                          <a:spcPts val="15"/>
                        </a:spcAft>
                        <a:buClr>
                          <a:srgbClr val="181717"/>
                        </a:buClr>
                        <a:buSzPts val="1150"/>
                        <a:buFont typeface="Arial" panose="020B0604020202020204" pitchFamily="34" charset="0"/>
                        <a:buChar char="•"/>
                      </a:pPr>
                      <a:r>
                        <a:rPr lang="es-ES" sz="1200" u="none" strike="noStrike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En </a:t>
                      </a: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vías tan amplias como diversas:  Economía y Gestión, Derecho, Comercio y administración, Recursos Humanos, </a:t>
                      </a:r>
                      <a:r>
                        <a:rPr lang="es-ES" sz="1200" u="none" strike="noStrike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Finanzas </a:t>
                      </a: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 Banca, Sector social, Turismo, Periodismo y Comunicación, profesiones ligadas al deporte y a los eventos…)</a:t>
                      </a:r>
                      <a:endParaRPr lang="es-ES" sz="11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171450" marR="26670" lvl="0" indent="-171450" algn="just" fontAlgn="base">
                        <a:lnSpc>
                          <a:spcPct val="92000"/>
                        </a:lnSpc>
                        <a:spcAft>
                          <a:spcPts val="15"/>
                        </a:spcAft>
                        <a:buClr>
                          <a:srgbClr val="181717"/>
                        </a:buClr>
                        <a:buSzPts val="1150"/>
                        <a:buFont typeface="Arial" panose="020B0604020202020204" pitchFamily="34" charset="0"/>
                        <a:buChar char="•"/>
                      </a:pP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En vías más cortas (BTS, DUT), largas (Universidad) incluidos en las vías más exigentes (Escuelas de Comercio, IEP, Clases preparatorias</a:t>
                      </a:r>
                      <a:r>
                        <a:rPr lang="es-ES" sz="1200" u="none" strike="noStrike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)</a:t>
                      </a:r>
                    </a:p>
                    <a:p>
                      <a:pPr marL="171450" marR="26670" lvl="0" indent="-171450" algn="just" fontAlgn="base">
                        <a:lnSpc>
                          <a:spcPct val="92000"/>
                        </a:lnSpc>
                        <a:spcAft>
                          <a:spcPts val="15"/>
                        </a:spcAft>
                        <a:buClr>
                          <a:srgbClr val="181717"/>
                        </a:buClr>
                        <a:buSzPts val="1150"/>
                        <a:buFont typeface="Arial" panose="020B0604020202020204" pitchFamily="34" charset="0"/>
                        <a:buChar char="•"/>
                      </a:pPr>
                      <a:endParaRPr lang="es-ES" sz="11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6350" marR="26670" indent="-6350" algn="just">
                        <a:lnSpc>
                          <a:spcPct val="92000"/>
                        </a:lnSpc>
                        <a:spcAft>
                          <a:spcPts val="15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Con </a:t>
                      </a:r>
                      <a:r>
                        <a:rPr lang="es-ES" sz="1200" dirty="0">
                          <a:effectLst/>
                        </a:rPr>
                        <a:t>la especialidad </a:t>
                      </a:r>
                      <a:r>
                        <a:rPr lang="es-ES" sz="1200" dirty="0" smtClean="0">
                          <a:effectLst/>
                        </a:rPr>
                        <a:t>de Ciencias </a:t>
                      </a:r>
                      <a:r>
                        <a:rPr lang="es-ES" sz="1200" dirty="0">
                          <a:effectLst/>
                        </a:rPr>
                        <a:t>Económicas y Sociales, cada cual encuentra la vía que le conviene y en la cual podrá lograr los objetivos.</a:t>
                      </a:r>
                      <a:endParaRPr lang="es-E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057568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45341" y="738664"/>
            <a:ext cx="8173039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Ciencias Económicas y Sociales los diferentes temas abordados promueven un enfoque voluntariamente pluridisciplinario:  economía, sociología y Ciencias políticas.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ambición de las Ciencias Económicas y Sociales es de dar herramientas a los alumnos para ayudarles a aprehender y comprender los desafíos económicos, políticos, sociales y culturales del mundo contemporáneo.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 otra parte, los métodos de trabajo y las habilidades específicas desarrolladas y adquiridas por los alumnos, los preparan de la mejor forma para los estudios superiores (análisis y exploración de documentos, reflexión personal y argumentación, manejo del escrito y del oral…)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DISPOSITIVOS PEDAGÓGICOS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métodos pedagógicos utilizados en Ciencias Económicas y Sociales permiten al alumno ser verdaderamente actor de sus aprendizajes.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través de métodos pedagógicos innovadores (utilización de lo digital, pedagogía invertida) permite renovar los enfoques, favorecer los aprendizajes e individualizar los trabajos.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objetivo de los dispositivos implementados en Ciencias Económicas y Sociales es permitir que todos alcancen el objetivo, adaptando los trabajos y las progresiones a las especificidades de los alumnos.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 otra parte, los alumnos tienen la posibilidad de inscribirse en una perspectiva de proyecto:  participación en el Parlamento Europeo de Jóvenes, proyectos sobre el problema climático, sobre las instituciones europeas, viajes de estudio, tantos dispositivos que permiten a los alumnos el desarrollo de habilidades complementarias (organización de proyectos y de eventos, trabajar un presupuesto, buscar financiamientos…)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061266" y="0"/>
            <a:ext cx="54147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CIENCIAS ECONÓMICAS Y SOCIALES</a:t>
            </a:r>
            <a:endParaRPr lang="es-ES" altLang="es-ES" sz="800" dirty="0"/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es-ES" altLang="es-ES" b="1" dirty="0" err="1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3º MEDIO / 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</a:t>
            </a:r>
            <a:r>
              <a:rPr lang="es-ES" altLang="es-ES" b="1" dirty="0" err="1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EN </a:t>
            </a:r>
            <a:r>
              <a:rPr lang="es-ES" altLang="es-ES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4º MEDIO</a:t>
            </a:r>
            <a:endParaRPr lang="es-ES" altLang="es-ES" sz="800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333794" y="6428733"/>
            <a:ext cx="4919472" cy="365125"/>
          </a:xfrm>
        </p:spPr>
        <p:txBody>
          <a:bodyPr/>
          <a:lstStyle/>
          <a:p>
            <a:r>
              <a:rPr lang="fr-FR" sz="800" dirty="0" smtClean="0"/>
              <a:t>ENSEIGNEMENTS DE SPECIALITÉ PREMIÈRE ET TERMINALE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1720553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73407"/>
              </p:ext>
            </p:extLst>
          </p:nvPr>
        </p:nvGraphicFramePr>
        <p:xfrm>
          <a:off x="2558134" y="429810"/>
          <a:ext cx="3850747" cy="1568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5741">
                  <a:extLst>
                    <a:ext uri="{9D8B030D-6E8A-4147-A177-3AD203B41FA5}">
                      <a16:colId xmlns:a16="http://schemas.microsoft.com/office/drawing/2014/main" val="609537215"/>
                    </a:ext>
                  </a:extLst>
                </a:gridCol>
                <a:gridCol w="1705006">
                  <a:extLst>
                    <a:ext uri="{9D8B030D-6E8A-4147-A177-3AD203B41FA5}">
                      <a16:colId xmlns:a16="http://schemas.microsoft.com/office/drawing/2014/main" val="2574945118"/>
                    </a:ext>
                  </a:extLst>
                </a:gridCol>
              </a:tblGrid>
              <a:tr h="2305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4º Medio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2982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Francés / Filosofía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-/4h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3044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Historia y geografía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3h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91647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Educación cívica y moral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0,5h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600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Lengua A y lengua B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6h (4 </a:t>
                      </a:r>
                      <a:r>
                        <a:rPr lang="es-ES" sz="1100" dirty="0" smtClean="0">
                          <a:effectLst/>
                        </a:rPr>
                        <a:t>español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2 </a:t>
                      </a:r>
                      <a:r>
                        <a:rPr lang="es-ES" sz="1100" dirty="0">
                          <a:effectLst/>
                        </a:rPr>
                        <a:t>inglés)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2861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Educación Física y deportiva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2 h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3949084"/>
                  </a:ext>
                </a:extLst>
              </a:tr>
              <a:tr h="261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Enseñanza Científica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2h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6818851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57416"/>
              </p:ext>
            </p:extLst>
          </p:nvPr>
        </p:nvGraphicFramePr>
        <p:xfrm>
          <a:off x="1944690" y="2802641"/>
          <a:ext cx="5077632" cy="2643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8816">
                  <a:extLst>
                    <a:ext uri="{9D8B030D-6E8A-4147-A177-3AD203B41FA5}">
                      <a16:colId xmlns:a16="http://schemas.microsoft.com/office/drawing/2014/main" val="1220422642"/>
                    </a:ext>
                  </a:extLst>
                </a:gridCol>
                <a:gridCol w="2538816">
                  <a:extLst>
                    <a:ext uri="{9D8B030D-6E8A-4147-A177-3AD203B41FA5}">
                      <a16:colId xmlns:a16="http://schemas.microsoft.com/office/drawing/2014/main" val="3730658390"/>
                    </a:ext>
                  </a:extLst>
                </a:gridCol>
              </a:tblGrid>
              <a:tr h="466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2 especialidades a elección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4º Medio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8223874"/>
                  </a:ext>
                </a:extLst>
              </a:tr>
              <a:tr h="466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Historia y geografía, geopolítica y ciencias políticas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 h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0455769"/>
                  </a:ext>
                </a:extLst>
              </a:tr>
              <a:tr h="308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Humanidades, Literatura y Filosofía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 h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6344461"/>
                  </a:ext>
                </a:extLst>
              </a:tr>
              <a:tr h="150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Matemáticas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 h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50987"/>
                  </a:ext>
                </a:extLst>
              </a:tr>
              <a:tr h="150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Física </a:t>
                      </a:r>
                      <a:r>
                        <a:rPr lang="es-ES" sz="1200" dirty="0">
                          <a:effectLst/>
                        </a:rPr>
                        <a:t>y Química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 h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3135926"/>
                  </a:ext>
                </a:extLst>
              </a:tr>
              <a:tr h="308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Ciencias de la vida y de la tierra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 h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5006643"/>
                  </a:ext>
                </a:extLst>
              </a:tr>
              <a:tr h="308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Ciencias </a:t>
                      </a:r>
                      <a:r>
                        <a:rPr lang="es-ES" sz="1200" dirty="0" smtClean="0">
                          <a:effectLst/>
                        </a:rPr>
                        <a:t>Económicas </a:t>
                      </a:r>
                      <a:r>
                        <a:rPr lang="es-ES" sz="1200" dirty="0">
                          <a:effectLst/>
                        </a:rPr>
                        <a:t>y Sociales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 h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0278926"/>
                  </a:ext>
                </a:extLst>
              </a:tr>
              <a:tr h="150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r>
                        <a:rPr lang="es-ES" sz="1600" dirty="0" smtClean="0">
                          <a:effectLst/>
                        </a:rPr>
                        <a:t>12 h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89809"/>
                  </a:ext>
                </a:extLst>
              </a:tr>
            </a:tbl>
          </a:graphicData>
        </a:graphic>
      </p:graphicFrame>
      <p:sp>
        <p:nvSpPr>
          <p:cNvPr id="11" name="Llaves 1"/>
          <p:cNvSpPr>
            <a:spLocks noChangeArrowheads="1"/>
          </p:cNvSpPr>
          <p:nvPr/>
        </p:nvSpPr>
        <p:spPr bwMode="auto">
          <a:xfrm>
            <a:off x="2734091" y="6337414"/>
            <a:ext cx="1314450" cy="455209"/>
          </a:xfrm>
          <a:prstGeom prst="bracePair">
            <a:avLst>
              <a:gd name="adj" fmla="val 8333"/>
            </a:avLst>
          </a:prstGeom>
          <a:gradFill>
            <a:gsLst>
              <a:gs pos="27528">
                <a:srgbClr val="DEEBF7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Matemáticas específicas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Llaves 2"/>
          <p:cNvSpPr>
            <a:spLocks noChangeArrowheads="1"/>
          </p:cNvSpPr>
          <p:nvPr/>
        </p:nvSpPr>
        <p:spPr bwMode="auto">
          <a:xfrm>
            <a:off x="1934545" y="6371936"/>
            <a:ext cx="676275" cy="420687"/>
          </a:xfrm>
          <a:prstGeom prst="bracePair">
            <a:avLst>
              <a:gd name="adj" fmla="val 8333"/>
            </a:avLst>
          </a:prstGeom>
          <a:gradFill>
            <a:gsLst>
              <a:gs pos="27528">
                <a:srgbClr val="DEEBF7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Arte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Proceso predefinido 22"/>
          <p:cNvSpPr/>
          <p:nvPr/>
        </p:nvSpPr>
        <p:spPr>
          <a:xfrm>
            <a:off x="3082413" y="90597"/>
            <a:ext cx="2802193" cy="339213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</a:rPr>
              <a:t>Materias comunes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24" name="Proceso predefinido 23"/>
          <p:cNvSpPr/>
          <p:nvPr/>
        </p:nvSpPr>
        <p:spPr>
          <a:xfrm>
            <a:off x="3082410" y="2463428"/>
            <a:ext cx="2802193" cy="339213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</a:rPr>
              <a:t>Materias </a:t>
            </a:r>
            <a:r>
              <a:rPr lang="es-ES" sz="1200" b="1" dirty="0">
                <a:solidFill>
                  <a:schemeClr val="tx1"/>
                </a:solidFill>
              </a:rPr>
              <a:t>de especialidad</a:t>
            </a:r>
          </a:p>
        </p:txBody>
      </p:sp>
      <p:sp>
        <p:nvSpPr>
          <p:cNvPr id="25" name="Proceso predefinido 24"/>
          <p:cNvSpPr/>
          <p:nvPr/>
        </p:nvSpPr>
        <p:spPr>
          <a:xfrm>
            <a:off x="3082410" y="5903749"/>
            <a:ext cx="2802193" cy="339213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</a:rPr>
              <a:t>Materias optativas</a:t>
            </a:r>
            <a:endParaRPr lang="es-ES" sz="1200" b="1" dirty="0">
              <a:solidFill>
                <a:schemeClr val="tx1"/>
              </a:solidFill>
            </a:endParaRPr>
          </a:p>
        </p:txBody>
      </p:sp>
      <p:sp>
        <p:nvSpPr>
          <p:cNvPr id="26" name="Llaves 1"/>
          <p:cNvSpPr>
            <a:spLocks noChangeArrowheads="1"/>
          </p:cNvSpPr>
          <p:nvPr/>
        </p:nvSpPr>
        <p:spPr bwMode="auto">
          <a:xfrm>
            <a:off x="4171812" y="6337414"/>
            <a:ext cx="1314450" cy="455209"/>
          </a:xfrm>
          <a:prstGeom prst="bracePair">
            <a:avLst>
              <a:gd name="adj" fmla="val 8333"/>
            </a:avLst>
          </a:prstGeom>
          <a:gradFill>
            <a:gsLst>
              <a:gs pos="27528">
                <a:srgbClr val="DEEBF7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Matemáticas complementarias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Llaves 1"/>
          <p:cNvSpPr>
            <a:spLocks noChangeArrowheads="1"/>
          </p:cNvSpPr>
          <p:nvPr/>
        </p:nvSpPr>
        <p:spPr bwMode="auto">
          <a:xfrm>
            <a:off x="5609533" y="6327282"/>
            <a:ext cx="2055065" cy="457711"/>
          </a:xfrm>
          <a:prstGeom prst="bracePair">
            <a:avLst>
              <a:gd name="adj" fmla="val 8333"/>
            </a:avLst>
          </a:prstGeom>
          <a:gradFill>
            <a:gsLst>
              <a:gs pos="27528">
                <a:srgbClr val="DEEBF7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Derecho y Grandes desafíos del mundo contemporáneo</a:t>
            </a:r>
            <a:endParaRPr lang="es-ES" altLang="es-ES" dirty="0">
              <a:latin typeface="Arial" panose="020B0604020202020204" pitchFamily="34" charset="0"/>
            </a:endParaRPr>
          </a:p>
        </p:txBody>
      </p:sp>
      <p:sp>
        <p:nvSpPr>
          <p:cNvPr id="4" name="Plus 3"/>
          <p:cNvSpPr/>
          <p:nvPr/>
        </p:nvSpPr>
        <p:spPr>
          <a:xfrm>
            <a:off x="4232606" y="1988720"/>
            <a:ext cx="501804" cy="45776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Plus 17"/>
          <p:cNvSpPr/>
          <p:nvPr/>
        </p:nvSpPr>
        <p:spPr>
          <a:xfrm>
            <a:off x="4232606" y="5445989"/>
            <a:ext cx="501804" cy="45776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ZoneTexte 20"/>
          <p:cNvSpPr txBox="1"/>
          <p:nvPr/>
        </p:nvSpPr>
        <p:spPr>
          <a:xfrm>
            <a:off x="289932" y="429810"/>
            <a:ext cx="19626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En cuarto Medio</a:t>
            </a:r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402563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831714254"/>
              </p:ext>
            </p:extLst>
          </p:nvPr>
        </p:nvGraphicFramePr>
        <p:xfrm>
          <a:off x="2980507" y="935982"/>
          <a:ext cx="3336662" cy="2432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Elipse 7"/>
          <p:cNvSpPr/>
          <p:nvPr/>
        </p:nvSpPr>
        <p:spPr>
          <a:xfrm>
            <a:off x="1158240" y="1881051"/>
            <a:ext cx="1872343" cy="775063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CONTROL CONTINUO</a:t>
            </a:r>
            <a:endParaRPr lang="es-ES" dirty="0"/>
          </a:p>
        </p:txBody>
      </p:sp>
      <p:sp>
        <p:nvSpPr>
          <p:cNvPr id="11" name="Rectángulo 10"/>
          <p:cNvSpPr/>
          <p:nvPr/>
        </p:nvSpPr>
        <p:spPr>
          <a:xfrm>
            <a:off x="911763" y="3213463"/>
            <a:ext cx="2220686" cy="10711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10% de la nota final: boletines escolares</a:t>
            </a:r>
          </a:p>
          <a:p>
            <a:pPr algn="ctr"/>
            <a:r>
              <a:rPr lang="es-ES" dirty="0" smtClean="0"/>
              <a:t> </a:t>
            </a:r>
            <a:r>
              <a:rPr lang="es-ES" sz="1400" dirty="0">
                <a:solidFill>
                  <a:schemeClr val="accent2">
                    <a:lumMod val="75000"/>
                  </a:schemeClr>
                </a:solidFill>
              </a:rPr>
              <a:t>de 3º y 4º Medio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284431" y="4548048"/>
            <a:ext cx="2220686" cy="16197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30% de la nota final:  pruebas comunes</a:t>
            </a:r>
          </a:p>
          <a:p>
            <a:pPr algn="ctr"/>
            <a:r>
              <a:rPr lang="es-ES" sz="1400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es-ES" sz="1400" dirty="0">
                <a:solidFill>
                  <a:schemeClr val="accent2">
                    <a:lumMod val="75000"/>
                  </a:schemeClr>
                </a:solidFill>
              </a:rPr>
              <a:t>series en 3º </a:t>
            </a:r>
            <a:r>
              <a:rPr lang="es-ES" sz="1400" dirty="0" smtClean="0">
                <a:solidFill>
                  <a:schemeClr val="accent2">
                    <a:lumMod val="75000"/>
                  </a:schemeClr>
                </a:solidFill>
              </a:rPr>
              <a:t>Medio</a:t>
            </a:r>
          </a:p>
          <a:p>
            <a:pPr algn="ctr"/>
            <a:endParaRPr lang="es-ES" sz="14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s-ES" sz="1400" dirty="0" smtClean="0">
                <a:solidFill>
                  <a:schemeClr val="accent2">
                    <a:lumMod val="75000"/>
                  </a:schemeClr>
                </a:solidFill>
              </a:rPr>
              <a:t>1 </a:t>
            </a:r>
            <a:r>
              <a:rPr lang="es-ES" sz="1400" dirty="0">
                <a:solidFill>
                  <a:schemeClr val="accent2">
                    <a:lumMod val="75000"/>
                  </a:schemeClr>
                </a:solidFill>
              </a:rPr>
              <a:t>serie en 4º Medio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3237153" y="4409335"/>
            <a:ext cx="1480827" cy="101890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00" dirty="0" smtClean="0"/>
          </a:p>
          <a:p>
            <a:pPr algn="ctr"/>
            <a:r>
              <a:rPr lang="es-ES" sz="1050" dirty="0" smtClean="0"/>
              <a:t>2 </a:t>
            </a:r>
            <a:r>
              <a:rPr lang="es-ES" sz="1050" dirty="0"/>
              <a:t>Historia/geo</a:t>
            </a:r>
          </a:p>
          <a:p>
            <a:pPr algn="ctr"/>
            <a:r>
              <a:rPr lang="es-ES" sz="1050" dirty="0"/>
              <a:t>2 Español</a:t>
            </a:r>
          </a:p>
          <a:p>
            <a:pPr algn="ctr"/>
            <a:r>
              <a:rPr lang="es-ES" sz="1050" dirty="0" smtClean="0"/>
              <a:t>2 Inglés</a:t>
            </a:r>
          </a:p>
          <a:p>
            <a:pPr algn="ctr"/>
            <a:r>
              <a:rPr lang="es-ES" sz="1050" dirty="0" smtClean="0"/>
              <a:t>Enseñanza científica</a:t>
            </a:r>
          </a:p>
          <a:p>
            <a:pPr algn="ctr"/>
            <a:r>
              <a:rPr lang="es-ES" sz="1050" dirty="0" smtClean="0"/>
              <a:t>Enseñanza especialidad </a:t>
            </a:r>
            <a:r>
              <a:rPr lang="es-ES" sz="1050" dirty="0"/>
              <a:t>no seguida en 4º M</a:t>
            </a:r>
          </a:p>
          <a:p>
            <a:pPr algn="ctr"/>
            <a:endParaRPr lang="es-ES" dirty="0"/>
          </a:p>
        </p:txBody>
      </p:sp>
      <p:cxnSp>
        <p:nvCxnSpPr>
          <p:cNvPr id="18" name="Conector recto de flecha 17"/>
          <p:cNvCxnSpPr/>
          <p:nvPr/>
        </p:nvCxnSpPr>
        <p:spPr>
          <a:xfrm flipV="1">
            <a:off x="2169369" y="5257736"/>
            <a:ext cx="1044310" cy="170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23"/>
          <p:cNvSpPr/>
          <p:nvPr/>
        </p:nvSpPr>
        <p:spPr>
          <a:xfrm>
            <a:off x="3237152" y="5633785"/>
            <a:ext cx="1480827" cy="77422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/>
              <a:t>Historia/geo</a:t>
            </a:r>
          </a:p>
          <a:p>
            <a:pPr algn="ctr"/>
            <a:r>
              <a:rPr lang="es-ES" sz="1050" dirty="0"/>
              <a:t>Enseñanza científica</a:t>
            </a:r>
          </a:p>
          <a:p>
            <a:pPr algn="ctr"/>
            <a:r>
              <a:rPr lang="es-ES" sz="1050" dirty="0"/>
              <a:t>Español</a:t>
            </a:r>
          </a:p>
          <a:p>
            <a:pPr algn="ctr"/>
            <a:r>
              <a:rPr lang="es-ES" sz="1050" dirty="0" smtClean="0"/>
              <a:t>Inglés</a:t>
            </a:r>
            <a:endParaRPr lang="es-ES" sz="1050" dirty="0"/>
          </a:p>
          <a:p>
            <a:pPr algn="ctr"/>
            <a:endParaRPr lang="es-ES" sz="1050" dirty="0"/>
          </a:p>
        </p:txBody>
      </p:sp>
      <p:sp>
        <p:nvSpPr>
          <p:cNvPr id="25" name="Rectángulo redondeado 24"/>
          <p:cNvSpPr/>
          <p:nvPr/>
        </p:nvSpPr>
        <p:spPr>
          <a:xfrm>
            <a:off x="6645998" y="1759131"/>
            <a:ext cx="1741715" cy="1123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PRUEBAS FINALES</a:t>
            </a:r>
            <a:endParaRPr lang="es-ES" dirty="0"/>
          </a:p>
        </p:txBody>
      </p:sp>
      <p:cxnSp>
        <p:nvCxnSpPr>
          <p:cNvPr id="27" name="Conector recto 26"/>
          <p:cNvCxnSpPr>
            <a:stCxn id="25" idx="2"/>
          </p:cNvCxnSpPr>
          <p:nvPr/>
        </p:nvCxnSpPr>
        <p:spPr>
          <a:xfrm>
            <a:off x="7516856" y="2882537"/>
            <a:ext cx="8069" cy="33092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ángulo redondeado 27"/>
          <p:cNvSpPr/>
          <p:nvPr/>
        </p:nvSpPr>
        <p:spPr>
          <a:xfrm>
            <a:off x="6367245" y="3300549"/>
            <a:ext cx="2374082" cy="9840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</a:rPr>
              <a:t>1 prueba anticipada en 3º Medio</a:t>
            </a:r>
          </a:p>
          <a:p>
            <a:pPr algn="ctr"/>
            <a:r>
              <a:rPr lang="es-ES" sz="1200" dirty="0" smtClean="0">
                <a:solidFill>
                  <a:schemeClr val="accent2">
                    <a:lumMod val="75000"/>
                  </a:schemeClr>
                </a:solidFill>
              </a:rPr>
              <a:t>Francés escrito y oral</a:t>
            </a:r>
            <a:endParaRPr lang="es-E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6290688" y="4828904"/>
            <a:ext cx="2450639" cy="14292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4 pruebas finales en 4º Medio</a:t>
            </a:r>
          </a:p>
          <a:p>
            <a:pPr algn="ctr"/>
            <a:r>
              <a:rPr lang="es-ES" sz="1200" dirty="0">
                <a:solidFill>
                  <a:schemeClr val="accent2">
                    <a:lumMod val="75000"/>
                  </a:schemeClr>
                </a:solidFill>
              </a:rPr>
              <a:t>Enseñanza de especialidad</a:t>
            </a:r>
          </a:p>
          <a:p>
            <a:pPr algn="ctr"/>
            <a:r>
              <a:rPr lang="es-ES" sz="1200" dirty="0">
                <a:solidFill>
                  <a:schemeClr val="accent2">
                    <a:lumMod val="75000"/>
                  </a:schemeClr>
                </a:solidFill>
              </a:rPr>
              <a:t>Enseñanza  de especialidad (2)</a:t>
            </a:r>
          </a:p>
          <a:p>
            <a:pPr algn="ctr"/>
            <a:r>
              <a:rPr lang="es-ES" sz="1200" dirty="0">
                <a:solidFill>
                  <a:schemeClr val="accent2">
                    <a:lumMod val="75000"/>
                  </a:schemeClr>
                </a:solidFill>
              </a:rPr>
              <a:t>Filosofía</a:t>
            </a:r>
          </a:p>
          <a:p>
            <a:pPr algn="ctr"/>
            <a:r>
              <a:rPr lang="es-ES" sz="1200" dirty="0">
                <a:solidFill>
                  <a:schemeClr val="accent2">
                    <a:lumMod val="75000"/>
                  </a:schemeClr>
                </a:solidFill>
              </a:rPr>
              <a:t>Oral final</a:t>
            </a:r>
          </a:p>
        </p:txBody>
      </p:sp>
      <p:pic>
        <p:nvPicPr>
          <p:cNvPr id="33" name="Imagen 32" descr="&lt;strong&gt;check&lt;/strong&gt; mark — Wiktionnair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438" y="3349015"/>
            <a:ext cx="349250" cy="349250"/>
          </a:xfrm>
          <a:prstGeom prst="rect">
            <a:avLst/>
          </a:prstGeom>
        </p:spPr>
      </p:pic>
      <p:pic>
        <p:nvPicPr>
          <p:cNvPr id="34" name="Imagen 33" descr="&lt;strong&gt;check&lt;/strong&gt; mark — Wiktionnair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438" y="4876346"/>
            <a:ext cx="349250" cy="349250"/>
          </a:xfrm>
          <a:prstGeom prst="rect">
            <a:avLst/>
          </a:prstGeom>
        </p:spPr>
      </p:pic>
      <p:cxnSp>
        <p:nvCxnSpPr>
          <p:cNvPr id="36" name="Conector recto de flecha 35"/>
          <p:cNvCxnSpPr/>
          <p:nvPr/>
        </p:nvCxnSpPr>
        <p:spPr>
          <a:xfrm>
            <a:off x="2169369" y="5874788"/>
            <a:ext cx="1035461" cy="204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ángulo 40"/>
          <p:cNvSpPr/>
          <p:nvPr/>
        </p:nvSpPr>
        <p:spPr>
          <a:xfrm>
            <a:off x="3774387" y="2035484"/>
            <a:ext cx="805343" cy="3691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de la 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nota final</a:t>
            </a:r>
            <a:endParaRPr lang="es-ES" sz="1000" dirty="0">
              <a:solidFill>
                <a:schemeClr val="bg1"/>
              </a:solidFill>
            </a:endParaRPr>
          </a:p>
        </p:txBody>
      </p:sp>
      <p:sp>
        <p:nvSpPr>
          <p:cNvPr id="42" name="Rectángulo 41"/>
          <p:cNvSpPr/>
          <p:nvPr/>
        </p:nvSpPr>
        <p:spPr>
          <a:xfrm>
            <a:off x="4640345" y="2220041"/>
            <a:ext cx="805343" cy="3691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de la </a:t>
            </a:r>
          </a:p>
          <a:p>
            <a:pPr algn="ctr"/>
            <a:r>
              <a:rPr lang="es-ES" sz="1000" dirty="0" smtClean="0">
                <a:solidFill>
                  <a:schemeClr val="bg1"/>
                </a:solidFill>
              </a:rPr>
              <a:t>nota final</a:t>
            </a:r>
            <a:endParaRPr lang="es-ES" sz="1000" dirty="0">
              <a:solidFill>
                <a:schemeClr val="bg1"/>
              </a:solidFill>
            </a:endParaRPr>
          </a:p>
        </p:txBody>
      </p:sp>
      <p:cxnSp>
        <p:nvCxnSpPr>
          <p:cNvPr id="48" name="Conector recto 47"/>
          <p:cNvCxnSpPr>
            <a:endCxn id="11" idx="0"/>
          </p:cNvCxnSpPr>
          <p:nvPr/>
        </p:nvCxnSpPr>
        <p:spPr>
          <a:xfrm>
            <a:off x="2022067" y="2717074"/>
            <a:ext cx="39" cy="49638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/>
          <p:cNvSpPr/>
          <p:nvPr/>
        </p:nvSpPr>
        <p:spPr>
          <a:xfrm>
            <a:off x="929554" y="286340"/>
            <a:ext cx="74215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LAS PRUEBAS DEL BACCALAUREAT</a:t>
            </a:r>
            <a:endParaRPr lang="es-E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5495544" y="-16133"/>
            <a:ext cx="324578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 smtClean="0">
                <a:ln w="0"/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EL NUEVO </a:t>
            </a:r>
            <a:r>
              <a:rPr lang="es-ES" sz="2800" i="1" dirty="0" smtClean="0">
                <a:ln w="0"/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LYCEE</a:t>
            </a:r>
            <a:endParaRPr lang="es-ES" sz="2800" b="0" i="1" cap="none" spc="0" dirty="0">
              <a:ln w="0"/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Flèche droite 2"/>
          <p:cNvSpPr/>
          <p:nvPr/>
        </p:nvSpPr>
        <p:spPr>
          <a:xfrm>
            <a:off x="5742878" y="1996594"/>
            <a:ext cx="624367" cy="369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Flèche gauche 3"/>
          <p:cNvSpPr/>
          <p:nvPr/>
        </p:nvSpPr>
        <p:spPr>
          <a:xfrm>
            <a:off x="3048743" y="1964617"/>
            <a:ext cx="621337" cy="387531"/>
          </a:xfrm>
          <a:prstGeom prst="lef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256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763566"/>
              </p:ext>
            </p:extLst>
          </p:nvPr>
        </p:nvGraphicFramePr>
        <p:xfrm>
          <a:off x="1065418" y="3142671"/>
          <a:ext cx="7456224" cy="3292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2184">
                  <a:extLst>
                    <a:ext uri="{9D8B030D-6E8A-4147-A177-3AD203B41FA5}">
                      <a16:colId xmlns:a16="http://schemas.microsoft.com/office/drawing/2014/main" val="3542442235"/>
                    </a:ext>
                  </a:extLst>
                </a:gridCol>
                <a:gridCol w="200957">
                  <a:extLst>
                    <a:ext uri="{9D8B030D-6E8A-4147-A177-3AD203B41FA5}">
                      <a16:colId xmlns:a16="http://schemas.microsoft.com/office/drawing/2014/main" val="2791081678"/>
                    </a:ext>
                  </a:extLst>
                </a:gridCol>
                <a:gridCol w="3503083">
                  <a:extLst>
                    <a:ext uri="{9D8B030D-6E8A-4147-A177-3AD203B41FA5}">
                      <a16:colId xmlns:a16="http://schemas.microsoft.com/office/drawing/2014/main" val="6380776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3000"/>
                        </a:lnSpc>
                        <a:spcAft>
                          <a:spcPts val="175"/>
                        </a:spcAft>
                      </a:pPr>
                      <a:r>
                        <a:rPr lang="es-ES" sz="1200">
                          <a:effectLst/>
                        </a:rPr>
                        <a:t>Una mirada al programa en 3º Medio</a:t>
                      </a:r>
                      <a:endParaRPr lang="es-ES" sz="1100">
                        <a:effectLst/>
                      </a:endParaRPr>
                    </a:p>
                    <a:p>
                      <a:pPr algn="ctr">
                        <a:lnSpc>
                          <a:spcPct val="103000"/>
                        </a:lnSpc>
                        <a:spcAft>
                          <a:spcPts val="175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3000"/>
                        </a:lnSpc>
                        <a:spcAft>
                          <a:spcPts val="175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3000"/>
                        </a:lnSpc>
                        <a:spcAft>
                          <a:spcPts val="175"/>
                        </a:spcAft>
                      </a:pPr>
                      <a:r>
                        <a:rPr lang="es-ES" sz="1200">
                          <a:effectLst/>
                        </a:rPr>
                        <a:t>¿Dónde continuar estudios?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55776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just" fontAlgn="base">
                        <a:lnSpc>
                          <a:spcPct val="103000"/>
                        </a:lnSpc>
                        <a:spcAft>
                          <a:spcPts val="510"/>
                        </a:spcAft>
                        <a:buClr>
                          <a:srgbClr val="181717"/>
                        </a:buClr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Comprender un régimen político:  la democracia (directa/indirecta; avances y retrocesos de la democracia…) </a:t>
                      </a:r>
                      <a:endParaRPr lang="es-ES" sz="1100" b="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lnSpc>
                          <a:spcPct val="103000"/>
                        </a:lnSpc>
                        <a:spcAft>
                          <a:spcPts val="510"/>
                        </a:spcAft>
                        <a:buClr>
                          <a:srgbClr val="181717"/>
                        </a:buClr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Analizar las dinámicas de las potencias internacionales (Rusia y EEUU, potencia de gigantes de lo digital…)</a:t>
                      </a:r>
                      <a:endParaRPr lang="es-ES" sz="1100" b="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lnSpc>
                          <a:spcPct val="103000"/>
                        </a:lnSpc>
                        <a:spcAft>
                          <a:spcPts val="510"/>
                        </a:spcAft>
                        <a:buClr>
                          <a:srgbClr val="181717"/>
                        </a:buClr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Estudiar las divisiones políticas del mundo:  las fronteras (desde las fronteras romanas hasta el espacio </a:t>
                      </a:r>
                      <a:r>
                        <a:rPr lang="es-ES" sz="1200" b="0" u="none" strike="noStrike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Schengen</a:t>
                      </a:r>
                      <a:r>
                        <a:rPr lang="es-ES" sz="1200" b="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…) </a:t>
                      </a:r>
                      <a:endParaRPr lang="es-ES" sz="1100" b="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lnSpc>
                          <a:spcPct val="103000"/>
                        </a:lnSpc>
                        <a:spcAft>
                          <a:spcPts val="510"/>
                        </a:spcAft>
                        <a:buClr>
                          <a:srgbClr val="181717"/>
                        </a:buClr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Informarse:  una mirada crítica a las fuentes y a los modos de comunicación, del periódico al internet (del asunto </a:t>
                      </a:r>
                      <a:r>
                        <a:rPr lang="es-ES" sz="1200" b="0" u="none" strike="noStrike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Dreyfus</a:t>
                      </a:r>
                      <a:r>
                        <a:rPr lang="es-ES" sz="1200" b="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hasta la guerra de Vietnam; teoría del complot…) </a:t>
                      </a:r>
                      <a:endParaRPr lang="es-ES" sz="1100" b="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just">
                        <a:lnSpc>
                          <a:spcPct val="103000"/>
                        </a:lnSpc>
                        <a:spcAft>
                          <a:spcPts val="175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E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3000"/>
                        </a:lnSpc>
                        <a:spcAft>
                          <a:spcPts val="175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305"/>
                        </a:spcAft>
                        <a:buClr>
                          <a:srgbClr val="181717"/>
                        </a:buClr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03200" algn="l"/>
                        </a:tabLst>
                      </a:pP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Clases preparatorias a las grandes escuelas.</a:t>
                      </a:r>
                      <a:endParaRPr lang="es-ES" sz="11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lnSpc>
                          <a:spcPct val="107000"/>
                        </a:lnSpc>
                        <a:spcAft>
                          <a:spcPts val="305"/>
                        </a:spcAft>
                        <a:buClr>
                          <a:srgbClr val="181717"/>
                        </a:buClr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03200" algn="l"/>
                        </a:tabLst>
                      </a:pP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Escuela de periodismo, de comercio y de gestión.</a:t>
                      </a:r>
                      <a:endParaRPr lang="es-ES" sz="11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lnSpc>
                          <a:spcPct val="103000"/>
                        </a:lnSpc>
                        <a:spcAft>
                          <a:spcPts val="175"/>
                        </a:spcAft>
                        <a:buClr>
                          <a:srgbClr val="181717"/>
                        </a:buClr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203200" algn="l"/>
                        </a:tabLst>
                      </a:pPr>
                      <a:r>
                        <a:rPr lang="fr-FR" sz="1200" u="none" strike="noStrike" dirty="0" err="1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Universidad</a:t>
                      </a:r>
                      <a:r>
                        <a:rPr lang="fr-FR" sz="1200" u="none" strike="noStrike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fr-FR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: </a:t>
                      </a:r>
                      <a:r>
                        <a:rPr lang="fr-FR" sz="1200" u="none" strike="noStrike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historia, </a:t>
                      </a:r>
                      <a:r>
                        <a:rPr lang="fr-FR" sz="1200" u="none" strike="noStrike" dirty="0" err="1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geografía</a:t>
                      </a:r>
                      <a:r>
                        <a:rPr lang="fr-FR" sz="1200" u="none" strike="noStrike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</a:t>
                      </a:r>
                      <a:r>
                        <a:rPr lang="fr-FR" sz="1200" u="none" strike="noStrike" dirty="0" err="1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ciencias</a:t>
                      </a:r>
                      <a:r>
                        <a:rPr lang="fr-FR" sz="1200" u="none" strike="noStrike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</a:t>
                      </a:r>
                      <a:r>
                        <a:rPr lang="fr-FR" sz="1200" u="none" strike="noStrike" baseline="0" dirty="0" err="1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políticas</a:t>
                      </a:r>
                      <a:r>
                        <a:rPr lang="fr-FR" sz="1200" u="none" strike="noStrike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</a:t>
                      </a:r>
                      <a:r>
                        <a:rPr lang="fr-FR" sz="1200" u="none" strike="noStrike" baseline="0" dirty="0" err="1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derecho</a:t>
                      </a:r>
                      <a:r>
                        <a:rPr lang="fr-FR" sz="1200" u="none" strike="noStrike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, </a:t>
                      </a:r>
                      <a:r>
                        <a:rPr lang="fr-FR" sz="1200" u="none" strike="noStrike" baseline="0" dirty="0" err="1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economía</a:t>
                      </a:r>
                      <a:r>
                        <a:rPr lang="fr-FR" sz="1200" u="none" strike="noStrike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.</a:t>
                      </a:r>
                    </a:p>
                    <a:p>
                      <a:pPr marL="0" lvl="0" indent="0" algn="just" fontAlgn="base">
                        <a:lnSpc>
                          <a:spcPct val="103000"/>
                        </a:lnSpc>
                        <a:spcAft>
                          <a:spcPts val="175"/>
                        </a:spcAft>
                        <a:buClr>
                          <a:srgbClr val="181717"/>
                        </a:buClr>
                        <a:buSzPts val="1000"/>
                        <a:buFont typeface="Symbol" panose="05050102010706020507" pitchFamily="18" charset="2"/>
                        <a:buNone/>
                        <a:tabLst>
                          <a:tab pos="203200" algn="l"/>
                        </a:tabLst>
                      </a:pPr>
                      <a:endParaRPr lang="es-ES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9087579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24468" y="957978"/>
            <a:ext cx="7636429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 materia ofrece claves de comprensión del mundo contemporáneo a través del estudio de diferentes desafíos políticos, sociales y económicos mayores.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Cada tema es la ocasión para observar el mundo actual además de una profundización histórica y geográfica que permite dimensionar las influencias y la evolución de un asunto político.  El análisis junto a una reflexión sobre las relaciones internacionales, desarrolla el sentido crítico de los alumnos al igual que su dominio de los métodos y los conocimientos avanzados en diferentes disciplinas que se conjugan aquí.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DISPOSITIVOS PEDAGÓGICOS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3200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Realización de proyectos personales a partir de fichas de lectura de obras ligadas a diversos temas.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03200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Aprendizaje de la autonomía en la búsqueda de documentación.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03200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Desarrollo de las capacidades de expresión escrita y oral.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3200" algn="l"/>
              </a:tabLst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24468" y="96204"/>
            <a:ext cx="709306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es-ES" altLang="es-E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HISTORIA-GEOGRAFIA, GEOPOLÍTICA </a:t>
            </a:r>
            <a:r>
              <a:rPr lang="es-ES" altLang="es-E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es-ES" altLang="es-E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CIENCIAS </a:t>
            </a:r>
            <a:r>
              <a:rPr lang="es-ES" altLang="es-E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POLITICAS</a:t>
            </a:r>
            <a:endParaRPr lang="es-ES" altLang="es-ES" sz="700" dirty="0"/>
          </a:p>
          <a:p>
            <a:pPr lvl="4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03200" algn="l"/>
              </a:tabLst>
            </a:pPr>
            <a:r>
              <a:rPr lang="es-ES" altLang="es-ES" sz="1400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sz="1400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es-ES" altLang="es-ES" sz="1400" b="1" dirty="0" err="1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s-ES" altLang="es-ES" sz="1400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sz="1400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3º MEDIO / </a:t>
            </a:r>
            <a:r>
              <a:rPr lang="es-ES" altLang="es-ES" sz="1400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</a:t>
            </a:r>
            <a:r>
              <a:rPr lang="es-ES" altLang="es-ES" sz="1400" b="1" dirty="0" err="1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s-ES" altLang="es-ES" sz="1400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sz="1400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4º MEDIO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333794" y="6428733"/>
            <a:ext cx="4919472" cy="365125"/>
          </a:xfrm>
        </p:spPr>
        <p:txBody>
          <a:bodyPr/>
          <a:lstStyle/>
          <a:p>
            <a:r>
              <a:rPr lang="fr-FR" sz="800" dirty="0" smtClean="0"/>
              <a:t>ENSEIGNEMENTS DE SPECIALITÉ PREMIÈRE ET TERMINALE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1343734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919707"/>
              </p:ext>
            </p:extLst>
          </p:nvPr>
        </p:nvGraphicFramePr>
        <p:xfrm>
          <a:off x="585216" y="2901140"/>
          <a:ext cx="8238744" cy="3542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6901">
                  <a:extLst>
                    <a:ext uri="{9D8B030D-6E8A-4147-A177-3AD203B41FA5}">
                      <a16:colId xmlns:a16="http://schemas.microsoft.com/office/drawing/2014/main" val="2107514252"/>
                    </a:ext>
                  </a:extLst>
                </a:gridCol>
                <a:gridCol w="325022">
                  <a:extLst>
                    <a:ext uri="{9D8B030D-6E8A-4147-A177-3AD203B41FA5}">
                      <a16:colId xmlns:a16="http://schemas.microsoft.com/office/drawing/2014/main" val="2292731127"/>
                    </a:ext>
                  </a:extLst>
                </a:gridCol>
                <a:gridCol w="4226821">
                  <a:extLst>
                    <a:ext uri="{9D8B030D-6E8A-4147-A177-3AD203B41FA5}">
                      <a16:colId xmlns:a16="http://schemas.microsoft.com/office/drawing/2014/main" val="2263117010"/>
                    </a:ext>
                  </a:extLst>
                </a:gridCol>
              </a:tblGrid>
              <a:tr h="162798">
                <a:tc>
                  <a:txBody>
                    <a:bodyPr/>
                    <a:lstStyle/>
                    <a:p>
                      <a:pPr marR="157480" algn="ctr">
                        <a:lnSpc>
                          <a:spcPct val="92000"/>
                        </a:lnSpc>
                        <a:spcAft>
                          <a:spcPts val="2265"/>
                        </a:spcAft>
                      </a:pPr>
                      <a:r>
                        <a:rPr lang="es-ES" sz="1100">
                          <a:effectLst/>
                        </a:rPr>
                        <a:t>El programa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35" marR="61835" marT="0" marB="0"/>
                </a:tc>
                <a:tc>
                  <a:txBody>
                    <a:bodyPr/>
                    <a:lstStyle/>
                    <a:p>
                      <a:pPr marR="157480" algn="ctr">
                        <a:lnSpc>
                          <a:spcPct val="92000"/>
                        </a:lnSpc>
                        <a:spcAft>
                          <a:spcPts val="2265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35" marR="61835" marT="0" marB="0"/>
                </a:tc>
                <a:tc>
                  <a:txBody>
                    <a:bodyPr/>
                    <a:lstStyle/>
                    <a:p>
                      <a:pPr marR="157480" algn="ctr">
                        <a:lnSpc>
                          <a:spcPct val="92000"/>
                        </a:lnSpc>
                        <a:spcAft>
                          <a:spcPts val="2265"/>
                        </a:spcAft>
                      </a:pPr>
                      <a:r>
                        <a:rPr lang="es-ES" sz="1100" dirty="0">
                          <a:effectLst/>
                        </a:rPr>
                        <a:t>¿Dónde continuar estudios</a:t>
                      </a:r>
                      <a:r>
                        <a:rPr lang="es-ES" sz="1100" dirty="0" smtClean="0">
                          <a:effectLst/>
                        </a:rPr>
                        <a:t>?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35" marR="61835" marT="0" marB="0"/>
                </a:tc>
                <a:extLst>
                  <a:ext uri="{0D108BD9-81ED-4DB2-BD59-A6C34878D82A}">
                    <a16:rowId xmlns:a16="http://schemas.microsoft.com/office/drawing/2014/main" val="3950262791"/>
                  </a:ext>
                </a:extLst>
              </a:tr>
              <a:tr h="3256215">
                <a:tc>
                  <a:txBody>
                    <a:bodyPr/>
                    <a:lstStyle/>
                    <a:p>
                      <a:pPr indent="-6350" algn="just">
                        <a:lnSpc>
                          <a:spcPct val="103000"/>
                        </a:lnSpc>
                        <a:spcAft>
                          <a:spcPts val="510"/>
                        </a:spcAft>
                      </a:pPr>
                      <a:r>
                        <a:rPr lang="es-ES" sz="1100" b="0" dirty="0" smtClean="0">
                          <a:effectLst/>
                        </a:rPr>
                        <a:t>Los </a:t>
                      </a:r>
                      <a:r>
                        <a:rPr lang="es-ES" sz="1100" b="0" dirty="0">
                          <a:effectLst/>
                        </a:rPr>
                        <a:t>contenidos se distribuyen en 4 semestres, cada uno centrado en una gran dimensión de la cultura humanista.  Esta formación permite a los alumnos desarrollar a la vez su conciencia histórica, afinar su juicio crítico y enriquecer su enfoque a los grandes problemas de hoy.  Además, el manejo de las herramientas del lenguaje al igual que la apertura cultural propia de este aprendizaje, constituye un precioso aporte y necesario para cualquier el estudio pensado.</a:t>
                      </a:r>
                      <a:endParaRPr lang="es-ES" sz="1000" b="0" dirty="0">
                        <a:effectLst/>
                      </a:endParaRPr>
                    </a:p>
                    <a:p>
                      <a:pPr indent="108585">
                        <a:lnSpc>
                          <a:spcPct val="107000"/>
                        </a:lnSpc>
                        <a:spcAft>
                          <a:spcPts val="450"/>
                        </a:spcAft>
                        <a:tabLst>
                          <a:tab pos="288290" algn="l"/>
                        </a:tabLst>
                      </a:pPr>
                      <a:r>
                        <a:rPr lang="es-ES" sz="1100" b="0" dirty="0">
                          <a:effectLst/>
                        </a:rPr>
                        <a:t>En 3º Medio</a:t>
                      </a:r>
                      <a:endParaRPr lang="es-ES" sz="1000" b="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3000"/>
                        </a:lnSpc>
                        <a:spcAft>
                          <a:spcPts val="520"/>
                        </a:spcAft>
                        <a:buFont typeface="Symbol" panose="05050102010706020507" pitchFamily="18" charset="2"/>
                        <a:buChar char=""/>
                        <a:tabLst>
                          <a:tab pos="288290" algn="l"/>
                        </a:tabLst>
                      </a:pPr>
                      <a:r>
                        <a:rPr lang="es-ES" sz="1100" b="0" dirty="0">
                          <a:effectLst/>
                        </a:rPr>
                        <a:t>El poder de la palabra (Antigüedad, Edad Media)</a:t>
                      </a:r>
                      <a:endParaRPr lang="es-ES" sz="1000" b="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3000"/>
                        </a:lnSpc>
                        <a:spcAft>
                          <a:spcPts val="510"/>
                        </a:spcAft>
                        <a:buFont typeface="Symbol" panose="05050102010706020507" pitchFamily="18" charset="2"/>
                        <a:buChar char=""/>
                        <a:tabLst>
                          <a:tab pos="288290" algn="l"/>
                        </a:tabLst>
                      </a:pPr>
                      <a:r>
                        <a:rPr lang="es-ES" sz="1100" b="0" dirty="0">
                          <a:effectLst/>
                        </a:rPr>
                        <a:t>Los representantes del mundo (Renacimiento, Edad clásica, Edad </a:t>
                      </a:r>
                      <a:r>
                        <a:rPr lang="es-ES" sz="1100" b="0" dirty="0" smtClean="0">
                          <a:effectLst/>
                        </a:rPr>
                        <a:t>clásica</a:t>
                      </a:r>
                      <a:r>
                        <a:rPr lang="es-ES" sz="1100" b="0" dirty="0">
                          <a:effectLst/>
                        </a:rPr>
                        <a:t>, Ilustración,</a:t>
                      </a:r>
                      <a:endParaRPr lang="es-ES" sz="1000" b="0" dirty="0">
                        <a:effectLst/>
                      </a:endParaRPr>
                    </a:p>
                    <a:p>
                      <a:pPr marL="0" indent="108585" algn="l" defTabSz="914400" rtl="0" eaLnBrk="1" latinLnBrk="0" hangingPunct="1">
                        <a:lnSpc>
                          <a:spcPct val="107000"/>
                        </a:lnSpc>
                        <a:spcAft>
                          <a:spcPts val="450"/>
                        </a:spcAft>
                        <a:tabLst>
                          <a:tab pos="288290" algn="l"/>
                        </a:tabLst>
                      </a:pPr>
                      <a:r>
                        <a:rPr lang="es-E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4º Medio</a:t>
                      </a:r>
                    </a:p>
                    <a:p>
                      <a:pPr marL="342900" lvl="0" indent="-342900" algn="just">
                        <a:lnSpc>
                          <a:spcPct val="103000"/>
                        </a:lnSpc>
                        <a:spcAft>
                          <a:spcPts val="51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100" b="0" dirty="0">
                          <a:effectLst/>
                        </a:rPr>
                        <a:t>La búsqueda de sí mismo (siglos </a:t>
                      </a:r>
                      <a:r>
                        <a:rPr lang="es-ES" sz="1100" b="0" dirty="0" err="1">
                          <a:effectLst/>
                        </a:rPr>
                        <a:t>XIX°</a:t>
                      </a:r>
                      <a:r>
                        <a:rPr lang="es-ES" sz="1100" b="0" dirty="0">
                          <a:effectLst/>
                        </a:rPr>
                        <a:t>- </a:t>
                      </a:r>
                      <a:r>
                        <a:rPr lang="es-ES" sz="1100" b="0" dirty="0" err="1">
                          <a:effectLst/>
                        </a:rPr>
                        <a:t>XX°</a:t>
                      </a:r>
                      <a:r>
                        <a:rPr lang="es-ES" sz="1100" b="0" dirty="0">
                          <a:effectLst/>
                        </a:rPr>
                        <a:t>)</a:t>
                      </a:r>
                      <a:endParaRPr lang="es-ES" sz="1000" b="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3000"/>
                        </a:lnSpc>
                        <a:spcAft>
                          <a:spcPts val="52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100" b="0" dirty="0">
                          <a:effectLst/>
                        </a:rPr>
                        <a:t>El ser humano (siglos </a:t>
                      </a:r>
                      <a:r>
                        <a:rPr lang="es-ES" sz="1100" b="0" dirty="0" err="1">
                          <a:effectLst/>
                        </a:rPr>
                        <a:t>XX°</a:t>
                      </a:r>
                      <a:r>
                        <a:rPr lang="es-ES" sz="1100" b="0" dirty="0">
                          <a:effectLst/>
                        </a:rPr>
                        <a:t>-XXI)</a:t>
                      </a:r>
                      <a:endParaRPr lang="es-ES" sz="1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35" marR="61835" marT="0" marB="0"/>
                </a:tc>
                <a:tc>
                  <a:txBody>
                    <a:bodyPr/>
                    <a:lstStyle/>
                    <a:p>
                      <a:pPr marR="157480" algn="just">
                        <a:lnSpc>
                          <a:spcPct val="92000"/>
                        </a:lnSpc>
                        <a:spcAft>
                          <a:spcPts val="2265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E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35" marR="6183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103000"/>
                        </a:lnSpc>
                        <a:spcAft>
                          <a:spcPts val="51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Materia </a:t>
                      </a:r>
                      <a:r>
                        <a:rPr lang="es-ES" sz="1100" dirty="0">
                          <a:effectLst/>
                        </a:rPr>
                        <a:t>de especialidad que permite </a:t>
                      </a:r>
                      <a:r>
                        <a:rPr lang="es-ES" sz="1100" dirty="0" smtClean="0">
                          <a:effectLst/>
                        </a:rPr>
                        <a:t>adquirir diferentes perfiles, ofreciendo una amplia opción de vías de estudios.</a:t>
                      </a:r>
                      <a:endParaRPr lang="es-ES" sz="1000" dirty="0" smtClean="0">
                        <a:effectLst/>
                      </a:endParaRPr>
                    </a:p>
                    <a:p>
                      <a:pPr indent="-6350" algn="just">
                        <a:lnSpc>
                          <a:spcPct val="103000"/>
                        </a:lnSpc>
                        <a:spcAft>
                          <a:spcPts val="51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Clases </a:t>
                      </a:r>
                      <a:r>
                        <a:rPr lang="es-ES" sz="1100" dirty="0">
                          <a:effectLst/>
                        </a:rPr>
                        <a:t>preparatorias a las grandes escuelas, Escuelas especializadas, </a:t>
                      </a:r>
                      <a:r>
                        <a:rPr lang="es-ES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Sciences</a:t>
                      </a:r>
                      <a:r>
                        <a:rPr lang="es-E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Po, Universidades </a:t>
                      </a:r>
                      <a:r>
                        <a:rPr lang="es-ES" sz="1100" dirty="0">
                          <a:effectLst/>
                        </a:rPr>
                        <a:t>(artes, letras, derecho, geografía, historia, filosofía, sociología) vías cortas como BTS o IUT.</a:t>
                      </a:r>
                      <a:endParaRPr lang="es-ES" sz="1000" dirty="0">
                        <a:effectLst/>
                      </a:endParaRPr>
                    </a:p>
                    <a:p>
                      <a:pPr indent="-6350" algn="just">
                        <a:lnSpc>
                          <a:spcPct val="103000"/>
                        </a:lnSpc>
                        <a:spcAft>
                          <a:spcPts val="510"/>
                        </a:spcAft>
                      </a:pPr>
                      <a:r>
                        <a:rPr lang="es-ES" sz="1100" dirty="0">
                          <a:effectLst/>
                        </a:rPr>
                        <a:t>Las profesiones accesibles con la elección de esta formación:</a:t>
                      </a:r>
                      <a:endParaRPr lang="es-ES" sz="1000" dirty="0">
                        <a:effectLst/>
                      </a:endParaRPr>
                    </a:p>
                    <a:p>
                      <a:pPr algn="just">
                        <a:lnSpc>
                          <a:spcPct val="103000"/>
                        </a:lnSpc>
                        <a:spcAft>
                          <a:spcPts val="510"/>
                        </a:spcAft>
                      </a:pPr>
                      <a:r>
                        <a:rPr lang="es-ES" sz="1100" dirty="0">
                          <a:effectLst/>
                        </a:rPr>
                        <a:t>Profesiones ligadas a la enseñanza, a la información y a la comunicación, a la documentación, al periodismo, a la edición, a la traducción e interpretariado, al marketing, a la publicidad…</a:t>
                      </a:r>
                      <a:endParaRPr lang="es-ES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3000"/>
                        </a:lnSpc>
                        <a:spcAft>
                          <a:spcPts val="51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100" dirty="0">
                          <a:effectLst/>
                        </a:rPr>
                        <a:t>Profesiones ligadas al derecho, a los recursos humanos a las carreras jurídicas y sociales.</a:t>
                      </a:r>
                      <a:endParaRPr lang="es-ES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3000"/>
                        </a:lnSpc>
                        <a:spcAft>
                          <a:spcPts val="51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100" dirty="0">
                          <a:effectLst/>
                        </a:rPr>
                        <a:t>Profesiones ligadas al arte y a la cultura (grafismo, diseño, arquitectura, patrimonio, audiovisual, teatro, publicidad, marketing...).</a:t>
                      </a:r>
                      <a:endParaRPr lang="es-ES" sz="10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3000"/>
                        </a:lnSpc>
                        <a:spcAft>
                          <a:spcPts val="51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100" dirty="0">
                          <a:effectLst/>
                        </a:rPr>
                        <a:t>Profesiones ligadas al turismo y a la información</a:t>
                      </a:r>
                      <a:endParaRPr lang="es-ES" sz="1000" dirty="0">
                        <a:effectLst/>
                      </a:endParaRPr>
                    </a:p>
                    <a:p>
                      <a:pPr algn="just">
                        <a:lnSpc>
                          <a:spcPct val="103000"/>
                        </a:lnSpc>
                        <a:spcAft>
                          <a:spcPts val="510"/>
                        </a:spcAft>
                      </a:pPr>
                      <a:r>
                        <a:rPr lang="es-ES" sz="1100" dirty="0">
                          <a:effectLst/>
                        </a:rPr>
                        <a:t>Profesiones ligadas a la salud (enfermería, psicología, ortofonía, educación especializada….).</a:t>
                      </a:r>
                      <a:endParaRPr lang="es-E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35" marR="61835" marT="0" marB="0"/>
                </a:tc>
                <a:extLst>
                  <a:ext uri="{0D108BD9-81ED-4DB2-BD59-A6C34878D82A}">
                    <a16:rowId xmlns:a16="http://schemas.microsoft.com/office/drawing/2014/main" val="3364427543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85217" y="1019830"/>
            <a:ext cx="8238743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8925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 materias de especialidad de humanidades, literatura y filosofía apuntan a dotar a los alumnos de 3º y 4º medio de una </a:t>
            </a: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sólida formación general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en el área de las letras, la filosofía y las ciencias humanas.  Les ofrece un nuevo enfoque de los grandes temas de la cultura y la iniciación a una reflexión personal sobre ellos.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8925" algn="l"/>
              </a:tabLst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8925" algn="l"/>
              </a:tabLst>
            </a:pP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DISPOSITIVOS PEDAGOGICOS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8925" algn="l"/>
              </a:tabLst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 especialidad es enseñada en partes iguales por un profesor de filosofía y uno de letras a razón de 2 horas cada uno en 3º Medio y 3 horas en 4º Medio.  Los contenidos permiten un enfoque cruzado de temáticas definidas por el programa. 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implementan `proyectos formadores de acción cultural en los más variados dominios (cine, teatro, pintura. Escultura, música, patrimonio…) :  visitas a lugares de creación y de difusión artística, confrontación con el espectáculo en vivo, encuentro con actores del medio cultural y de la calle.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8925" algn="l"/>
              </a:tabLst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490047" y="221624"/>
            <a:ext cx="6429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</a:pPr>
            <a:r>
              <a:rPr lang="es-ES" altLang="es-E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HUMANIDADES, LITERATURA Y FILOSOFÍA</a:t>
            </a:r>
            <a:endParaRPr lang="es-ES" altLang="es-ES" sz="800" dirty="0"/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</a:pPr>
            <a:r>
              <a:rPr lang="es-ES" altLang="es-ES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es-ES" altLang="es-ES" b="1" dirty="0" err="1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3º MEDIO / 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</a:t>
            </a:r>
            <a:r>
              <a:rPr lang="es-ES" altLang="es-ES" b="1" dirty="0" err="1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4º MEDIO</a:t>
            </a:r>
            <a:endParaRPr lang="es-ES" altLang="es-ES" sz="800" dirty="0"/>
          </a:p>
          <a:p>
            <a:endParaRPr lang="es-ES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333794" y="6428733"/>
            <a:ext cx="4919472" cy="365125"/>
          </a:xfrm>
        </p:spPr>
        <p:txBody>
          <a:bodyPr/>
          <a:lstStyle/>
          <a:p>
            <a:r>
              <a:rPr lang="fr-FR" sz="800" dirty="0" smtClean="0"/>
              <a:t>ENSEIGNEMENTS DE SPECIALITÉ PREMIÈRE ET TERMINALE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105052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359922"/>
              </p:ext>
            </p:extLst>
          </p:nvPr>
        </p:nvGraphicFramePr>
        <p:xfrm>
          <a:off x="429768" y="3426897"/>
          <a:ext cx="8193025" cy="3184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4158">
                  <a:extLst>
                    <a:ext uri="{9D8B030D-6E8A-4147-A177-3AD203B41FA5}">
                      <a16:colId xmlns:a16="http://schemas.microsoft.com/office/drawing/2014/main" val="4256613457"/>
                    </a:ext>
                  </a:extLst>
                </a:gridCol>
                <a:gridCol w="220909">
                  <a:extLst>
                    <a:ext uri="{9D8B030D-6E8A-4147-A177-3AD203B41FA5}">
                      <a16:colId xmlns:a16="http://schemas.microsoft.com/office/drawing/2014/main" val="747086497"/>
                    </a:ext>
                  </a:extLst>
                </a:gridCol>
                <a:gridCol w="3987958">
                  <a:extLst>
                    <a:ext uri="{9D8B030D-6E8A-4147-A177-3AD203B41FA5}">
                      <a16:colId xmlns:a16="http://schemas.microsoft.com/office/drawing/2014/main" val="3612401653"/>
                    </a:ext>
                  </a:extLst>
                </a:gridCol>
              </a:tblGrid>
              <a:tr h="185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35"/>
                        </a:spcAft>
                      </a:pPr>
                      <a:r>
                        <a:rPr lang="es-ES" sz="1200">
                          <a:effectLst/>
                        </a:rPr>
                        <a:t>El programa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6670" algn="ctr">
                        <a:lnSpc>
                          <a:spcPct val="92000"/>
                        </a:lnSpc>
                        <a:spcAft>
                          <a:spcPts val="15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6670" algn="ctr">
                        <a:lnSpc>
                          <a:spcPct val="92000"/>
                        </a:lnSpc>
                        <a:spcAft>
                          <a:spcPts val="15"/>
                        </a:spcAft>
                      </a:pPr>
                      <a:r>
                        <a:rPr lang="es-ES" sz="1200" dirty="0">
                          <a:effectLst/>
                        </a:rPr>
                        <a:t>¿Dónde continuar estudios?</a:t>
                      </a:r>
                      <a:endParaRPr lang="es-E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8311392"/>
                  </a:ext>
                </a:extLst>
              </a:tr>
              <a:tr h="2766813"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515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5 grandes temáticas, pero dos vistas en 3º Medio </a:t>
                      </a:r>
                      <a:endParaRPr lang="es-ES" sz="1100" b="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515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u="none" strike="noStrike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Circulación</a:t>
                      </a:r>
                      <a:r>
                        <a:rPr lang="es-ES" sz="1200" b="0" u="none" strike="noStrike" baseline="0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de los hombres, circulación de las ideas</a:t>
                      </a:r>
                      <a:endParaRPr lang="es-ES" sz="1100" b="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450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u="none" strike="noStrike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Diversidad del mundo hispanohablante.</a:t>
                      </a: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450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u="none" strike="noStrike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El </a:t>
                      </a:r>
                      <a:r>
                        <a:rPr lang="es-ES" sz="1200" b="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estudio se hará a través de documentos de distinta naturaleza (textos literarios o políticos, cuadros, grabados, fotografías, films, artículos de prensa, información cifrada, textos científicos, obras de teatro).</a:t>
                      </a:r>
                      <a:endParaRPr lang="es-ES" sz="1100" b="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450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Entrenamiento al análisis de la imagen.</a:t>
                      </a:r>
                      <a:endParaRPr lang="es-ES" sz="1100" b="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450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Lectura de 2 obras integrales a su nivel</a:t>
                      </a:r>
                      <a:endParaRPr lang="es-ES" sz="1100" b="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450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Expresión oral en interacción con los juegos de rol</a:t>
                      </a:r>
                      <a:endParaRPr lang="es-ES" sz="1100" b="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Profundización de los principios gramaticales y comparación entre las lenguas para comprender sus mecanismos.</a:t>
                      </a:r>
                      <a:endParaRPr lang="es-ES" sz="1100" b="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6670" algn="just">
                        <a:lnSpc>
                          <a:spcPct val="92000"/>
                        </a:lnSpc>
                        <a:spcAft>
                          <a:spcPts val="15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1750" algn="just">
                        <a:lnSpc>
                          <a:spcPct val="98000"/>
                        </a:lnSpc>
                        <a:spcAft>
                          <a:spcPts val="565"/>
                        </a:spcAft>
                      </a:pPr>
                      <a:r>
                        <a:rPr lang="es-ES" sz="1200" dirty="0">
                          <a:effectLst/>
                        </a:rPr>
                        <a:t>Todos los estudios superiores exigen un nivel de dominio cada vez más elevado de </a:t>
                      </a:r>
                      <a:r>
                        <a:rPr lang="es-ES" sz="1200" dirty="0" smtClean="0">
                          <a:effectLst/>
                        </a:rPr>
                        <a:t>es</a:t>
                      </a:r>
                      <a:r>
                        <a:rPr lang="es-ES" sz="1200" baseline="0" dirty="0" smtClean="0">
                          <a:effectLst/>
                        </a:rPr>
                        <a:t>pañol, e</a:t>
                      </a:r>
                      <a:r>
                        <a:rPr lang="es-ES" sz="1200" dirty="0" smtClean="0">
                          <a:effectLst/>
                        </a:rPr>
                        <a:t>n </a:t>
                      </a:r>
                      <a:r>
                        <a:rPr lang="es-ES" sz="1200" dirty="0">
                          <a:effectLst/>
                        </a:rPr>
                        <a:t>particular:</a:t>
                      </a:r>
                      <a:endParaRPr lang="es-ES" sz="1100" dirty="0">
                        <a:effectLst/>
                      </a:endParaRPr>
                    </a:p>
                    <a:p>
                      <a:pPr marL="342900" marR="31750" lvl="0" indent="-342900" algn="just" fontAlgn="base">
                        <a:lnSpc>
                          <a:spcPct val="98000"/>
                        </a:lnSpc>
                        <a:spcAft>
                          <a:spcPts val="565"/>
                        </a:spcAft>
                        <a:buClr>
                          <a:srgbClr val="181717"/>
                        </a:buClr>
                        <a:buSzPts val="1150"/>
                        <a:buFont typeface="Symbol" panose="05050102010706020507" pitchFamily="18" charset="2"/>
                        <a:buChar char="-"/>
                      </a:pP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Escuelas de comercio, pero además todas aquellas que quieran alcanzar una difusión internacional y/o exijan pasantías en el extranjero.</a:t>
                      </a:r>
                      <a:endParaRPr lang="es-ES" sz="11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lnSpc>
                          <a:spcPct val="98000"/>
                        </a:lnSpc>
                        <a:spcAft>
                          <a:spcPts val="565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es-ES" sz="1200" u="none" strike="noStrike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Las </a:t>
                      </a: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IEP (Ciencias Políticas), clases preparatorias, científicas, económicas y literarias.</a:t>
                      </a:r>
                      <a:endParaRPr lang="es-ES" sz="11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450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es-ES" sz="1200" u="none" strike="noStrike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Escuelas </a:t>
                      </a: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 ingenieros.</a:t>
                      </a:r>
                      <a:endParaRPr lang="es-ES" sz="11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450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es-ES" sz="1200" u="none" strike="noStrike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Estudios </a:t>
                      </a: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de sicología.</a:t>
                      </a:r>
                      <a:endParaRPr lang="es-ES" sz="11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450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Y evidentemente, las ramas específicas de las lenguas:</a:t>
                      </a:r>
                      <a:endParaRPr lang="es-ES" sz="11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0" marR="26670" lvl="0" indent="0" algn="just" fontAlgn="base">
                        <a:lnSpc>
                          <a:spcPct val="92000"/>
                        </a:lnSpc>
                        <a:spcAft>
                          <a:spcPts val="15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None/>
                      </a:pP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LEA (2 lenguas)/ LLCER </a:t>
                      </a:r>
                      <a:r>
                        <a:rPr lang="es-ES" sz="1200" u="none" strike="noStrike" dirty="0" smtClean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)/</a:t>
                      </a: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ramas de turismo(BTS/ Licencia pro y master ).</a:t>
                      </a:r>
                      <a:endParaRPr lang="es-ES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742034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13815" y="998530"/>
            <a:ext cx="7680960" cy="2833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48" tIns="45720" rIns="91440" bIns="77763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 especialidad se dirige a </a:t>
            </a: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todos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los alumnos que deseen </a:t>
            </a: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consolidar su dominio del </a:t>
            </a:r>
            <a:r>
              <a:rPr lang="es-ES" altLang="es-ES" sz="1200" b="1" dirty="0" smtClean="0">
                <a:solidFill>
                  <a:srgbClr val="18171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idioma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adquirir una cultura avanzada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referencias literarias relativas a la lengua estudiada.  Está dirigida a los futuros especialistas, </a:t>
            </a: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pero no solamente a ellos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 especialidad es un sitio de </a:t>
            </a: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profundización que dará a los futuros estudiantes, luego profesionales, las herramientas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lingüísticas y culturales indispensables para comprender e interactuar en el </a:t>
            </a: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mundo contemporáneo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DISPOSITIVOS PEDAGOGICOS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Trabajo sobre expresión oral con material de recorrido de difusión:  registro individual o en grupo, audición individual de videos de formato pequeño.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Trabajo colectivo con intervención del asistente para ganar en autenticidad.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Visitas a exposiciones de arte (fotos, pinturas…), obras de teatro,… </a:t>
            </a:r>
            <a:endParaRPr lang="es-ES" altLang="es-ES" sz="1200" dirty="0">
              <a:solidFill>
                <a:srgbClr val="181717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Utilización de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TICE para crear todo tipo de documentos: diaporama, montaje de fotos, periódico, pequeños reportajes…</a:t>
            </a:r>
            <a:endParaRPr kumimoji="0" lang="es-ES" altLang="es-ES" sz="1400" b="1" i="0" u="none" strike="noStrike" cap="none" normalizeH="0" baseline="0" dirty="0" smtClean="0">
              <a:ln>
                <a:noFill/>
              </a:ln>
              <a:solidFill>
                <a:srgbClr val="FFFEFD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400" b="1" i="0" u="none" strike="noStrike" cap="none" normalizeH="0" baseline="0" dirty="0" smtClean="0">
              <a:ln>
                <a:noFill/>
              </a:ln>
              <a:solidFill>
                <a:srgbClr val="FFFEFD"/>
              </a:solidFill>
              <a:effectLst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975217" y="110384"/>
            <a:ext cx="535815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LENGUAS, </a:t>
            </a:r>
            <a:r>
              <a:rPr lang="es-ES" altLang="es-E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LITERATURA </a:t>
            </a:r>
            <a:r>
              <a:rPr lang="es-ES" altLang="es-E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 CULTURAS EXTRANJERAS EN LENGUA </a:t>
            </a:r>
            <a:r>
              <a:rPr lang="es-ES" altLang="es-E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ESPAÑOLA</a:t>
            </a:r>
            <a:endParaRPr lang="es-ES" altLang="es-ES" sz="700" dirty="0"/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400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altLang="es-ES" sz="1400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es-ES" altLang="es-ES" sz="1400" b="1" dirty="0" err="1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s-ES" altLang="es-ES" sz="1400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EN </a:t>
            </a:r>
            <a:r>
              <a:rPr lang="es-ES" altLang="es-ES" sz="1400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3º MEDIO / </a:t>
            </a:r>
            <a:r>
              <a:rPr lang="es-ES" altLang="es-ES" sz="1400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</a:t>
            </a:r>
            <a:r>
              <a:rPr lang="es-ES" altLang="es-ES" sz="1400" b="1" dirty="0" err="1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s-ES" altLang="es-ES" sz="1400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sz="1400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4º MEDIO</a:t>
            </a:r>
          </a:p>
        </p:txBody>
      </p:sp>
      <p:sp>
        <p:nvSpPr>
          <p:cNvPr id="7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333794" y="6428733"/>
            <a:ext cx="4919472" cy="365125"/>
          </a:xfrm>
        </p:spPr>
        <p:txBody>
          <a:bodyPr/>
          <a:lstStyle/>
          <a:p>
            <a:r>
              <a:rPr lang="fr-FR" sz="800" dirty="0" smtClean="0"/>
              <a:t>ENSEIGNEMENTS DE SPECIALITÉ PREMIÈRE ET TERMINALE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234971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975744"/>
              </p:ext>
            </p:extLst>
          </p:nvPr>
        </p:nvGraphicFramePr>
        <p:xfrm>
          <a:off x="768096" y="3875719"/>
          <a:ext cx="7662672" cy="1925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7249">
                  <a:extLst>
                    <a:ext uri="{9D8B030D-6E8A-4147-A177-3AD203B41FA5}">
                      <a16:colId xmlns:a16="http://schemas.microsoft.com/office/drawing/2014/main" val="2141999373"/>
                    </a:ext>
                  </a:extLst>
                </a:gridCol>
                <a:gridCol w="245643">
                  <a:extLst>
                    <a:ext uri="{9D8B030D-6E8A-4147-A177-3AD203B41FA5}">
                      <a16:colId xmlns:a16="http://schemas.microsoft.com/office/drawing/2014/main" val="3848097772"/>
                    </a:ext>
                  </a:extLst>
                </a:gridCol>
                <a:gridCol w="3729780">
                  <a:extLst>
                    <a:ext uri="{9D8B030D-6E8A-4147-A177-3AD203B41FA5}">
                      <a16:colId xmlns:a16="http://schemas.microsoft.com/office/drawing/2014/main" val="3354229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3000"/>
                        </a:lnSpc>
                        <a:spcAft>
                          <a:spcPts val="2615"/>
                        </a:spcAft>
                      </a:pPr>
                      <a:r>
                        <a:rPr lang="fr-FR" sz="1200">
                          <a:effectLst/>
                        </a:rPr>
                        <a:t>El programa</a:t>
                      </a:r>
                      <a:endParaRPr lang="es-E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3000"/>
                        </a:lnSpc>
                        <a:spcAft>
                          <a:spcPts val="2615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3000"/>
                        </a:lnSpc>
                        <a:spcAft>
                          <a:spcPts val="2615"/>
                        </a:spcAft>
                      </a:pPr>
                      <a:r>
                        <a:rPr lang="es-ES" sz="1200" dirty="0">
                          <a:effectLst/>
                        </a:rPr>
                        <a:t>¿Dónde continuar estudios?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5664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-6350" algn="just">
                        <a:lnSpc>
                          <a:spcPct val="103000"/>
                        </a:lnSpc>
                        <a:spcAft>
                          <a:spcPts val="510"/>
                        </a:spcAft>
                      </a:pPr>
                      <a:r>
                        <a:rPr lang="es-ES" sz="1200" b="0" dirty="0">
                          <a:effectLst/>
                        </a:rPr>
                        <a:t>El programa se organiza en cinco grandes partes:</a:t>
                      </a:r>
                      <a:endParaRPr lang="es-ES" sz="1100" b="0" dirty="0">
                        <a:effectLst/>
                      </a:endParaRPr>
                    </a:p>
                    <a:p>
                      <a:pPr indent="-6350" algn="just">
                        <a:lnSpc>
                          <a:spcPct val="103000"/>
                        </a:lnSpc>
                        <a:spcAft>
                          <a:spcPts val="2285"/>
                        </a:spcAft>
                      </a:pPr>
                      <a:r>
                        <a:rPr lang="es-ES" sz="1200" b="0" dirty="0">
                          <a:effectLst/>
                        </a:rPr>
                        <a:t> «Algebra», «Análisis», «Geometría», «Probabilidades y estadística y «algoritmo y programación»</a:t>
                      </a:r>
                      <a:endParaRPr lang="es-ES" sz="1100" b="0" dirty="0">
                        <a:effectLst/>
                      </a:endParaRPr>
                    </a:p>
                    <a:p>
                      <a:pPr indent="-6350" algn="just">
                        <a:lnSpc>
                          <a:spcPct val="103000"/>
                        </a:lnSpc>
                        <a:spcAft>
                          <a:spcPts val="510"/>
                        </a:spcAft>
                      </a:pPr>
                      <a:r>
                        <a:rPr lang="es-ES" sz="1200" b="0" dirty="0">
                          <a:effectLst/>
                        </a:rPr>
                        <a:t>Se apoya en el programa de 2º Medio reactivando las nociones ya estudiadas para profundizarlas y llevar a los alumnos hacia nuevas nociones.</a:t>
                      </a:r>
                      <a:endParaRPr lang="es-ES" sz="1100" b="0" dirty="0">
                        <a:effectLst/>
                      </a:endParaRPr>
                    </a:p>
                    <a:p>
                      <a:pPr algn="just">
                        <a:lnSpc>
                          <a:spcPct val="103000"/>
                        </a:lnSpc>
                        <a:spcAft>
                          <a:spcPts val="2615"/>
                        </a:spcAft>
                      </a:pPr>
                      <a:r>
                        <a:rPr lang="es-ES" sz="1200" b="0" dirty="0">
                          <a:effectLst/>
                        </a:rPr>
                        <a:t> </a:t>
                      </a:r>
                      <a:endParaRPr lang="es-ES" sz="11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3000"/>
                        </a:lnSpc>
                        <a:spcAft>
                          <a:spcPts val="2615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305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152400" algn="l"/>
                        </a:tabLst>
                      </a:pP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Universidad (licencia científica, PACES, STAPS)</a:t>
                      </a:r>
                      <a:endParaRPr lang="es-ES" sz="11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305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152400" algn="l"/>
                          <a:tab pos="180340" algn="l"/>
                        </a:tabLst>
                      </a:pP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Clases preparatorias a las grandes escuelas (comerciales, científicas)</a:t>
                      </a:r>
                      <a:endParaRPr lang="es-ES" sz="11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305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152400" algn="l"/>
                        </a:tabLst>
                      </a:pP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DUT </a:t>
                      </a:r>
                      <a:endParaRPr lang="es-ES" sz="11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 fontAlgn="base">
                        <a:lnSpc>
                          <a:spcPct val="103000"/>
                        </a:lnSpc>
                        <a:spcAft>
                          <a:spcPts val="2615"/>
                        </a:spcAft>
                        <a:buClr>
                          <a:srgbClr val="181717"/>
                        </a:buClr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152400" algn="l"/>
                        </a:tabLst>
                      </a:pPr>
                      <a:r>
                        <a:rPr lang="es-ES" sz="12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Escuelas de enfermería, de comercio, de ingenieros…</a:t>
                      </a:r>
                      <a:endParaRPr lang="es-ES" sz="11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9931449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6215" y="1059564"/>
            <a:ext cx="834117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disciplina de especialidad de matemáticas de 3º Medio general está diseñado con la intención siguiente: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" algn="l"/>
              </a:tabLst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52400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Desarrollar las interacciones con otras disciplinas de especialidad;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52400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Preparar la elección de las materias de 4º Medio, principalmente la elección de la disciplina de especialidad de matemáticas, eventualmente acompañada de la disciplina opcional de matemáticas avanzadas o de la elección de la materia opcional de matemáticas complementarias.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52400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Garantizar las bases matemáticas necesarias a todos los itinerarios de estudio en Lycée y en la educación superior.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2400" algn="l"/>
              </a:tabLst>
            </a:pPr>
            <a:endParaRPr lang="es-ES" altLang="es-ES" sz="1200" dirty="0">
              <a:solidFill>
                <a:srgbClr val="18171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2400" algn="l"/>
              </a:tabLst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" algn="l"/>
              </a:tabLst>
            </a:pP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DISPOSITIVOS PEDAGOGICOS</a:t>
            </a:r>
            <a:endParaRPr lang="es-ES" altLang="es-ES" sz="12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" algn="l"/>
              </a:tabLst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 disciplina se abre a la historia de las matemáticas para aclarar el surgimiento y la evolución de las nociones y permitir el acceso a un mayor grado de abstracción y de consolidación del manejo del cálculo algebraico.  La utilización de softwares, de herramientas de presentación, de simulación y de programación, favorece la experimentación y la presentación.   Se valoriza la interacción con otras enseñanzas de especialidad tales como Física-Química, Biología, Ciencias del Ingeniero, Ciencias Económicas y Sociales.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" algn="l"/>
              </a:tabLst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051560" y="137160"/>
            <a:ext cx="7196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</a:pPr>
            <a:r>
              <a:rPr lang="es-ES" altLang="es-E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MATEMATICAS</a:t>
            </a:r>
            <a:endParaRPr lang="es-ES" altLang="es-ES" sz="800" dirty="0"/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</a:pPr>
            <a:r>
              <a:rPr lang="es-ES" altLang="es-ES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4H00 EN 3º MEDIO/ 6H00 EN 4º MEDIO</a:t>
            </a:r>
          </a:p>
          <a:p>
            <a:endParaRPr lang="es-ES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333794" y="6428733"/>
            <a:ext cx="4919472" cy="365125"/>
          </a:xfrm>
        </p:spPr>
        <p:txBody>
          <a:bodyPr/>
          <a:lstStyle/>
          <a:p>
            <a:r>
              <a:rPr lang="fr-FR" sz="800" dirty="0" smtClean="0"/>
              <a:t>ENSEIGNEMENTS DE SPECIALITÉ PREMIÈRE ET TERMINALE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858575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397515"/>
              </p:ext>
            </p:extLst>
          </p:nvPr>
        </p:nvGraphicFramePr>
        <p:xfrm>
          <a:off x="841249" y="3625604"/>
          <a:ext cx="7406638" cy="2626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2799">
                  <a:extLst>
                    <a:ext uri="{9D8B030D-6E8A-4147-A177-3AD203B41FA5}">
                      <a16:colId xmlns:a16="http://schemas.microsoft.com/office/drawing/2014/main" val="3575886611"/>
                    </a:ext>
                  </a:extLst>
                </a:gridCol>
                <a:gridCol w="321797">
                  <a:extLst>
                    <a:ext uri="{9D8B030D-6E8A-4147-A177-3AD203B41FA5}">
                      <a16:colId xmlns:a16="http://schemas.microsoft.com/office/drawing/2014/main" val="151310061"/>
                    </a:ext>
                  </a:extLst>
                </a:gridCol>
                <a:gridCol w="3542042">
                  <a:extLst>
                    <a:ext uri="{9D8B030D-6E8A-4147-A177-3AD203B41FA5}">
                      <a16:colId xmlns:a16="http://schemas.microsoft.com/office/drawing/2014/main" val="17740830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5"/>
                        </a:spcAft>
                      </a:pPr>
                      <a:r>
                        <a:rPr lang="es-ES" sz="1200">
                          <a:effectLst/>
                        </a:rPr>
                        <a:t>El programa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5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5"/>
                        </a:spcAft>
                      </a:pPr>
                      <a:r>
                        <a:rPr lang="es-ES" sz="1200">
                          <a:effectLst/>
                        </a:rPr>
                        <a:t>¿Dónde continuar estudios?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29466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Para Química: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8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dirty="0">
                          <a:effectLst/>
                        </a:rPr>
                        <a:t>Balance molar de una transformación química, estructura de las propiedades físicas de la materia.</a:t>
                      </a:r>
                      <a:endParaRPr lang="es-ES" sz="1100" b="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8000"/>
                        </a:lnSpc>
                        <a:spcAft>
                          <a:spcPts val="132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dirty="0">
                          <a:effectLst/>
                        </a:rPr>
                        <a:t>Propiedades físico/químicas, síntesis de especies químicas orgánicas</a:t>
                      </a:r>
                      <a:endParaRPr lang="es-ES" sz="1100" b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Para </a:t>
                      </a:r>
                      <a:r>
                        <a:rPr lang="fr-FR" sz="1200" dirty="0" err="1">
                          <a:effectLst/>
                        </a:rPr>
                        <a:t>Física</a:t>
                      </a:r>
                      <a:r>
                        <a:rPr lang="fr-FR" sz="1200" dirty="0">
                          <a:effectLst/>
                        </a:rPr>
                        <a:t> :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dirty="0">
                          <a:effectLst/>
                        </a:rPr>
                        <a:t>Interacciones fundamentales y noción de campo,</a:t>
                      </a:r>
                      <a:endParaRPr lang="es-ES" sz="1100" b="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dirty="0">
                          <a:effectLst/>
                        </a:rPr>
                        <a:t>Aspecto energético de los fenómenos mecánicos,</a:t>
                      </a:r>
                      <a:endParaRPr lang="es-ES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305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b="0" dirty="0">
                          <a:effectLst/>
                        </a:rPr>
                        <a:t>Producir y analizar las ondas que nos rodean.  Noción de luz :  imágenes y colores, modelo ondulatorio</a:t>
                      </a:r>
                      <a:endParaRPr lang="es-ES" sz="11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5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19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dirty="0">
                          <a:effectLst/>
                        </a:rPr>
                        <a:t>BTS (informática, multimedia, nuclear…).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98000"/>
                        </a:lnSpc>
                        <a:spcAft>
                          <a:spcPts val="132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dirty="0">
                          <a:effectLst/>
                        </a:rPr>
                        <a:t>DUT en muchas áreas (informática, multimedia, agroalimentaria…).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98000"/>
                        </a:lnSpc>
                        <a:spcAft>
                          <a:spcPts val="132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dirty="0">
                          <a:effectLst/>
                        </a:rPr>
                        <a:t>Escuela de ingeniería en las áreas científicas, informáticas, multimedia y comerciales (aeronáutica, electrónica…).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19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dirty="0">
                          <a:effectLst/>
                        </a:rPr>
                        <a:t>Médica y paramédica.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305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200" dirty="0">
                          <a:effectLst/>
                        </a:rPr>
                        <a:t>Doctorado en investigación científica, astronomía, energías renovables.</a:t>
                      </a:r>
                      <a:endParaRPr lang="es-E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161477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834596"/>
            <a:ext cx="790923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alumnos de 3º Medio que siguen esta asignatura expresan su gusto por las ciencias y optan por adquirir conocimientos fundamentales a través de un enfoque experimental.  De esta manera, se proyectan en la medicina, medicina veterinaria, tecnología, ingeniería, informática, matemáticas, comercio específico…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práctica experimental y la actividad de modelización estarán en el centro de esta materia con el fin de preparar de la mejor manera a los alumnos para establecer un vínculo entre el “mundo” de los objetos, las experiencias, los hechos y los modelos con las teorías que permiten la construcción de la sociedad del mañana.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DISPOSITIVOS PEDAGÓGICOS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aspecto experimental para abordar estas nociones estará al centro del método científico; los trabajos prácticos permitirán poner en relieve los fenómenos físicos y químicos que serán luego analizados, explicados y modelizados.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aplicación</a:t>
            </a:r>
            <a:r>
              <a:rPr kumimoji="0" lang="es-ES" altLang="es-E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estos temas también permitirá abordar la finalidad y el funcionamiento de la física-química, los temas ciudadanos que ponen en juego la responsabilidad individual y colectiva, la seguridad para sí mismo y pare los otros, la educación al medioambiente y al desarrollo sustentable.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955799" y="167243"/>
            <a:ext cx="550080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FISICA Y QUIMICA</a:t>
            </a:r>
            <a:endParaRPr lang="es-ES" altLang="es-ES" sz="800" dirty="0"/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es-ES" altLang="es-ES" b="1" dirty="0" err="1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3º MEDIO / 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</a:t>
            </a:r>
            <a:r>
              <a:rPr lang="es-ES" altLang="es-ES" b="1" dirty="0" err="1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EN </a:t>
            </a:r>
            <a:r>
              <a:rPr lang="es-ES" altLang="es-ES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4º MEDIO</a:t>
            </a:r>
            <a:endParaRPr lang="es-ES" altLang="es-ES" sz="800" dirty="0"/>
          </a:p>
        </p:txBody>
      </p:sp>
      <p:sp>
        <p:nvSpPr>
          <p:cNvPr id="7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333794" y="6428733"/>
            <a:ext cx="4919472" cy="365125"/>
          </a:xfrm>
        </p:spPr>
        <p:txBody>
          <a:bodyPr/>
          <a:lstStyle/>
          <a:p>
            <a:r>
              <a:rPr lang="fr-FR" sz="800" dirty="0" smtClean="0"/>
              <a:t>ENSEIGNEMENTS DE SPECIALITÉ PREMIÈRE ET TERMINALE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3434040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 flipH="1">
            <a:off x="571500" y="969150"/>
            <a:ext cx="818387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materia de especialidad de </a:t>
            </a: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264F7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Ciencias de la Vida y de la Tierra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264F7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Biología)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liceo, permite a la vez la comprensión de métodos científicos y la educación en materia de medioambiente, salud, seguridad, contribuyendo así a la formación de los futuros ciudadanos.  Los </a:t>
            </a:r>
            <a:r>
              <a:rPr lang="es-ES" altLang="es-ES" sz="1200" dirty="0">
                <a:solidFill>
                  <a:schemeClr val="dk1"/>
                </a:solidFill>
                <a:latin typeface="+mn-lt"/>
              </a:rPr>
              <a:t>programas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están organizados en </a:t>
            </a: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264F7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tres grandes temáticas.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264F7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tierra, la vida y la organización del ser vivo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Organización funcional de los seres vivos (desde la célula hasta el organismo), interacciones entre los organismos, biodiversidad y funcionamiento de los ecosistemas.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264F7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Desafíos contemporáneos del planeta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Medioambiente, desarrollo sustentable, gestión de los recursos y de los riesgos, etc.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264F7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cuerpo humano y la salud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Funcionamiento del organismo, definir la salud actualmente, integrando al individuo en su entorno y tomando en cuenta los desafíos de la salud pública.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DISPOSITIVOS PEDAGOGICOS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1" i="0" u="none" strike="noStrike" cap="none" normalizeH="0" baseline="0" dirty="0" smtClean="0">
                <a:ln>
                  <a:noFill/>
                </a:ln>
                <a:solidFill>
                  <a:srgbClr val="264F7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 actividades experimentales o TP (en grupo reducido) ocupan un lugar central en SVT.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264F7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responder a un problema científico, el alumno examina la validez de una hipótesis por la elaboración de un protocolo; confronta los resultados de la experiencia con las expectativas teóricas o con un modelo.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indent="-342900" algn="just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TP requieren a menudo herramientas digitales generales (internet, pizarras </a:t>
            </a:r>
            <a:r>
              <a:rPr lang="es-ES" altLang="es-ES" sz="1200" dirty="0">
                <a:solidFill>
                  <a:schemeClr val="dk1"/>
                </a:solidFill>
                <a:latin typeface="+mn-lt"/>
              </a:rPr>
              <a:t>digitales) y recurrir a la experimentación asistida por computador con el fin de desarrollar nuevas habilidades digitales.</a:t>
            </a:r>
          </a:p>
          <a:p>
            <a:pPr marL="342900" marR="0" indent="-34290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</a:pPr>
            <a:endParaRPr lang="es-ES" altLang="es-ES" sz="1200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856232" y="192024"/>
            <a:ext cx="57698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SCIENCES DE LA VIE ET DE LA TERRE </a:t>
            </a:r>
            <a:endParaRPr lang="es-ES" altLang="es-ES" sz="800" dirty="0"/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es-ES" altLang="es-ES" b="1" dirty="0" err="1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s-ES" altLang="es-ES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3º MEDIO / 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</a:t>
            </a:r>
            <a:r>
              <a:rPr lang="es-ES" altLang="es-ES" b="1" dirty="0" err="1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s-ES" altLang="es-ES" b="1" dirty="0" smtClean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altLang="es-ES" b="1" dirty="0">
                <a:solidFill>
                  <a:srgbClr val="5D707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4º MEDIO</a:t>
            </a:r>
            <a:endParaRPr lang="es-ES" altLang="es-ES" sz="800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477483"/>
              </p:ext>
            </p:extLst>
          </p:nvPr>
        </p:nvGraphicFramePr>
        <p:xfrm>
          <a:off x="768096" y="3875719"/>
          <a:ext cx="8065009" cy="2570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0852">
                  <a:extLst>
                    <a:ext uri="{9D8B030D-6E8A-4147-A177-3AD203B41FA5}">
                      <a16:colId xmlns:a16="http://schemas.microsoft.com/office/drawing/2014/main" val="2141999373"/>
                    </a:ext>
                  </a:extLst>
                </a:gridCol>
                <a:gridCol w="258541">
                  <a:extLst>
                    <a:ext uri="{9D8B030D-6E8A-4147-A177-3AD203B41FA5}">
                      <a16:colId xmlns:a16="http://schemas.microsoft.com/office/drawing/2014/main" val="3848097772"/>
                    </a:ext>
                  </a:extLst>
                </a:gridCol>
                <a:gridCol w="3925616">
                  <a:extLst>
                    <a:ext uri="{9D8B030D-6E8A-4147-A177-3AD203B41FA5}">
                      <a16:colId xmlns:a16="http://schemas.microsoft.com/office/drawing/2014/main" val="335422976"/>
                    </a:ext>
                  </a:extLst>
                </a:gridCol>
              </a:tblGrid>
              <a:tr h="376241">
                <a:tc gridSpan="3">
                  <a:txBody>
                    <a:bodyPr/>
                    <a:lstStyle/>
                    <a:p>
                      <a:pPr algn="ctr">
                        <a:lnSpc>
                          <a:spcPct val="103000"/>
                        </a:lnSpc>
                        <a:spcAft>
                          <a:spcPts val="2615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r>
                        <a:rPr lang="es-ES" sz="1200" dirty="0" smtClean="0">
                          <a:effectLst/>
                        </a:rPr>
                        <a:t>¿</a:t>
                      </a:r>
                      <a:r>
                        <a:rPr lang="es-ES" sz="1200" dirty="0">
                          <a:effectLst/>
                        </a:rPr>
                        <a:t>Dónde continuar estudios?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3000"/>
                        </a:lnSpc>
                        <a:spcAft>
                          <a:spcPts val="2615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3000"/>
                        </a:lnSpc>
                        <a:spcAft>
                          <a:spcPts val="2615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5664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Campo laboral en las áreas médicas de la biología y el deporte.</a:t>
                      </a:r>
                    </a:p>
                    <a:p>
                      <a:pPr marL="171450" lvl="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Auxiliar veterinario especializado : nivel BAC, </a:t>
                      </a:r>
                    </a:p>
                    <a:p>
                      <a:pPr marL="171450" lvl="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Biología, Ingeniero y técnico, ingeniería biológica , -, en genética, agronomía, viticultura y enología.  </a:t>
                      </a:r>
                    </a:p>
                    <a:p>
                      <a:pPr marL="171450" lvl="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Áreas médicas y paramédicas :  auxiliar, dentista, enfermería, kinesiología, medicina, farmacéutica, obstetricia, ortofonista, osteópata…</a:t>
                      </a:r>
                    </a:p>
                    <a:p>
                      <a:pPr marL="171450" lvl="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Enseñanza : Profesor de biología y de educación física (</a:t>
                      </a:r>
                      <a:r>
                        <a:rPr lang="es-ES" sz="1200" b="0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</a:t>
                      </a:r>
                      <a:r>
                        <a:rPr lang="es-ES" sz="1200" b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+5), profesor investigador de universidad… </a:t>
                      </a:r>
                    </a:p>
                    <a:p>
                      <a:pPr marL="171450" lvl="0" indent="-171450" fontAlgn="base"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Deportes : dirección deportiva (</a:t>
                      </a:r>
                      <a:r>
                        <a:rPr lang="es-ES" sz="1200" b="0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Staps</a:t>
                      </a:r>
                      <a:r>
                        <a:rPr lang="es-ES" sz="1200" b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Veterinaria,</a:t>
                      </a:r>
                      <a:r>
                        <a:rPr lang="es-ES" sz="1200" b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zoología</a:t>
                      </a:r>
                      <a:r>
                        <a:rPr lang="es-ES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s-ES" sz="1200" b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</a:t>
                      </a:r>
                      <a:r>
                        <a:rPr lang="es-ES" sz="12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+5 à +8).</a:t>
                      </a:r>
                      <a:endParaRPr lang="es-ES" sz="1200" b="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3000"/>
                        </a:lnSpc>
                        <a:spcAft>
                          <a:spcPts val="2615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Campo laboral en el ámbito de medioambiente y ecología.</a:t>
                      </a:r>
                      <a:endParaRPr lang="es-E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fontAlgn="base"/>
                      <a:r>
                        <a:rPr lang="es-ES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 </a:t>
                      </a:r>
                      <a:r>
                        <a:rPr lang="es-E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naturaleza- </a:t>
                      </a:r>
                      <a:r>
                        <a:rPr lang="es-ES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</a:t>
                      </a:r>
                      <a:r>
                        <a:rPr lang="es-E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+2 (BTSA) à </a:t>
                      </a:r>
                      <a:r>
                        <a:rPr lang="es-ES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</a:t>
                      </a:r>
                      <a:r>
                        <a:rPr lang="es-E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+5 en el área de la biología y del medioambiente </a:t>
                      </a:r>
                    </a:p>
                    <a:p>
                      <a:pPr lvl="0" fontAlgn="base"/>
                      <a:r>
                        <a:rPr lang="es-ES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Meteorología</a:t>
                      </a:r>
                      <a:r>
                        <a:rPr lang="es-E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Master mención ciencias del océano, de la atmósfera y del clima.</a:t>
                      </a:r>
                    </a:p>
                    <a:p>
                      <a:pPr lvl="0" fontAlgn="base"/>
                      <a:r>
                        <a:rPr lang="es-ES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Ecología y gestión de los ecosistemas</a:t>
                      </a:r>
                      <a:r>
                        <a:rPr lang="es-E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Ingeniería y técnicos : explotación saneamiento (agua, suelo…), gestión y restauración de ecosistemas (bosques, medios acuáticos…)</a:t>
                      </a:r>
                    </a:p>
                    <a:p>
                      <a:pPr lvl="0" fontAlgn="base"/>
                      <a:r>
                        <a:rPr lang="es-ES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Entorno y gestión de riesgos naturales </a:t>
                      </a:r>
                      <a:r>
                        <a:rPr lang="es-E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Masters (riesgos y entorno; biología). </a:t>
                      </a:r>
                      <a:r>
                        <a:rPr lang="fr-FR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Ingeniería</a:t>
                      </a:r>
                      <a:r>
                        <a:rPr lang="fr-FR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fr-FR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geología</a:t>
                      </a:r>
                      <a:r>
                        <a:rPr lang="fr-FR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medioambiente</a:t>
                      </a:r>
                      <a:r>
                        <a:rPr lang="fr-FR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…</a:t>
                      </a:r>
                      <a:endParaRPr lang="es-ES" sz="12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fontAlgn="base"/>
                      <a:r>
                        <a:rPr lang="fr-FR" sz="12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Géología</a:t>
                      </a:r>
                      <a:r>
                        <a:rPr lang="fr-FR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ingeniería</a:t>
                      </a:r>
                      <a:r>
                        <a:rPr lang="fr-FR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fr-FR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tecnicos</a:t>
                      </a:r>
                      <a:endParaRPr lang="es-ES" sz="12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Paleontólogo 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s-E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</a:t>
                      </a:r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+8, doctor en paleontología.</a:t>
                      </a:r>
                      <a:endParaRPr lang="es-ES" sz="12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9931449"/>
                  </a:ext>
                </a:extLst>
              </a:tr>
            </a:tbl>
          </a:graphicData>
        </a:graphic>
      </p:graphicFrame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333794" y="6428733"/>
            <a:ext cx="4919472" cy="365125"/>
          </a:xfrm>
        </p:spPr>
        <p:txBody>
          <a:bodyPr/>
          <a:lstStyle/>
          <a:p>
            <a:r>
              <a:rPr lang="fr-FR" sz="800" dirty="0" smtClean="0"/>
              <a:t>ENSEIGNEMENTS DE SPECIALITÉ PREMIÈRE ET TERMINALE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22856215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</TotalTime>
  <Words>2931</Words>
  <Application>Microsoft Office PowerPoint</Application>
  <PresentationFormat>Presentación en pantalla (4:3)</PresentationFormat>
  <Paragraphs>299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Odette Marin</dc:creator>
  <cp:lastModifiedBy>Odette Marin</cp:lastModifiedBy>
  <cp:revision>43</cp:revision>
  <dcterms:created xsi:type="dcterms:W3CDTF">2019-06-26T16:43:16Z</dcterms:created>
  <dcterms:modified xsi:type="dcterms:W3CDTF">2019-07-02T13:50:52Z</dcterms:modified>
</cp:coreProperties>
</file>