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8" r:id="rId8"/>
    <p:sldId id="264" r:id="rId9"/>
    <p:sldId id="266" r:id="rId10"/>
    <p:sldId id="274" r:id="rId11"/>
    <p:sldId id="273" r:id="rId12"/>
    <p:sldId id="275" r:id="rId13"/>
    <p:sldId id="276" r:id="rId14"/>
    <p:sldId id="277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565B-1025-4741-BE0B-EED82565EBC6}" type="datetimeFigureOut">
              <a:rPr lang="es-CL" smtClean="0"/>
              <a:t>22-12-2023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1148E-5A01-488C-8B34-7F5392BD6D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865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565B-1025-4741-BE0B-EED82565EBC6}" type="datetimeFigureOut">
              <a:rPr lang="es-CL" smtClean="0"/>
              <a:t>22-12-2023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1148E-5A01-488C-8B34-7F5392BD6D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2114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565B-1025-4741-BE0B-EED82565EBC6}" type="datetimeFigureOut">
              <a:rPr lang="es-CL" smtClean="0"/>
              <a:t>22-12-2023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1148E-5A01-488C-8B34-7F5392BD6D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18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565B-1025-4741-BE0B-EED82565EBC6}" type="datetimeFigureOut">
              <a:rPr lang="es-CL" smtClean="0"/>
              <a:t>22-12-2023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1148E-5A01-488C-8B34-7F5392BD6D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1052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565B-1025-4741-BE0B-EED82565EBC6}" type="datetimeFigureOut">
              <a:rPr lang="es-CL" smtClean="0"/>
              <a:t>22-12-2023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1148E-5A01-488C-8B34-7F5392BD6D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8340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565B-1025-4741-BE0B-EED82565EBC6}" type="datetimeFigureOut">
              <a:rPr lang="es-CL" smtClean="0"/>
              <a:t>22-12-2023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1148E-5A01-488C-8B34-7F5392BD6D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439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565B-1025-4741-BE0B-EED82565EBC6}" type="datetimeFigureOut">
              <a:rPr lang="es-CL" smtClean="0"/>
              <a:t>22-12-2023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1148E-5A01-488C-8B34-7F5392BD6D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5823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565B-1025-4741-BE0B-EED82565EBC6}" type="datetimeFigureOut">
              <a:rPr lang="es-CL" smtClean="0"/>
              <a:t>22-12-2023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1148E-5A01-488C-8B34-7F5392BD6D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4394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565B-1025-4741-BE0B-EED82565EBC6}" type="datetimeFigureOut">
              <a:rPr lang="es-CL" smtClean="0"/>
              <a:t>22-12-2023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1148E-5A01-488C-8B34-7F5392BD6D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606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565B-1025-4741-BE0B-EED82565EBC6}" type="datetimeFigureOut">
              <a:rPr lang="es-CL" smtClean="0"/>
              <a:t>22-12-2023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1148E-5A01-488C-8B34-7F5392BD6D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7613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7565B-1025-4741-BE0B-EED82565EBC6}" type="datetimeFigureOut">
              <a:rPr lang="es-CL" smtClean="0"/>
              <a:t>22-12-2023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1148E-5A01-488C-8B34-7F5392BD6D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283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7565B-1025-4741-BE0B-EED82565EBC6}" type="datetimeFigureOut">
              <a:rPr lang="es-CL" smtClean="0"/>
              <a:t>22-12-2023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1148E-5A01-488C-8B34-7F5392BD6D7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2958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80753" y="2206580"/>
            <a:ext cx="9144000" cy="238760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fr-FR" sz="4000" b="1" u="sng" dirty="0" err="1" smtClean="0">
                <a:solidFill>
                  <a:srgbClr val="002060"/>
                </a:solidFill>
              </a:rPr>
              <a:t>Reunión</a:t>
            </a:r>
            <a:r>
              <a:rPr lang="fr-FR" sz="4000" b="1" u="sng" dirty="0" smtClean="0">
                <a:solidFill>
                  <a:srgbClr val="002060"/>
                </a:solidFill>
              </a:rPr>
              <a:t> Final 2023</a:t>
            </a:r>
            <a:r>
              <a:rPr lang="fr-FR" sz="4000" u="sng" dirty="0" smtClean="0">
                <a:solidFill>
                  <a:srgbClr val="002060"/>
                </a:solidFill>
              </a:rPr>
              <a:t/>
            </a:r>
            <a:br>
              <a:rPr lang="fr-FR" sz="4000" u="sng" dirty="0" smtClean="0">
                <a:solidFill>
                  <a:srgbClr val="002060"/>
                </a:solidFill>
              </a:rPr>
            </a:br>
            <a:r>
              <a:rPr lang="fr-FR" sz="4000" dirty="0" smtClean="0">
                <a:solidFill>
                  <a:srgbClr val="002060"/>
                </a:solidFill>
              </a:rPr>
              <a:t>Comité de </a:t>
            </a:r>
            <a:r>
              <a:rPr lang="fr-FR" sz="4000" dirty="0" err="1" smtClean="0">
                <a:solidFill>
                  <a:srgbClr val="002060"/>
                </a:solidFill>
              </a:rPr>
              <a:t>Convivencia</a:t>
            </a:r>
            <a:r>
              <a:rPr lang="fr-FR" sz="4000" dirty="0" smtClean="0">
                <a:solidFill>
                  <a:srgbClr val="002060"/>
                </a:solidFill>
              </a:rPr>
              <a:t> </a:t>
            </a:r>
            <a:r>
              <a:rPr lang="fr-FR" sz="4000" dirty="0" err="1" smtClean="0">
                <a:solidFill>
                  <a:srgbClr val="002060"/>
                </a:solidFill>
              </a:rPr>
              <a:t>Escolar</a:t>
            </a:r>
            <a:r>
              <a:rPr lang="fr-FR" sz="4000" dirty="0">
                <a:solidFill>
                  <a:srgbClr val="002060"/>
                </a:solidFill>
              </a:rPr>
              <a:t> </a:t>
            </a:r>
            <a:r>
              <a:rPr lang="fr-FR" sz="4000" dirty="0" smtClean="0">
                <a:solidFill>
                  <a:srgbClr val="002060"/>
                </a:solidFill>
              </a:rPr>
              <a:t>y Comité d'éducation à la santé et à la citoyenneté et à l'environnement (CESCE).</a:t>
            </a:r>
            <a:endParaRPr lang="es-CL" dirty="0">
              <a:solidFill>
                <a:srgbClr val="00206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15736" y="4790758"/>
            <a:ext cx="9009017" cy="695642"/>
          </a:xfrm>
        </p:spPr>
        <p:txBody>
          <a:bodyPr/>
          <a:lstStyle/>
          <a:p>
            <a:r>
              <a:rPr lang="es-ES" dirty="0" smtClean="0"/>
              <a:t>22 de Diciembre 2023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047" y="694982"/>
            <a:ext cx="2713096" cy="131502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914" y="711442"/>
            <a:ext cx="2724839" cy="139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4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932" y="-196579"/>
            <a:ext cx="11754394" cy="1325563"/>
          </a:xfrm>
        </p:spPr>
        <p:txBody>
          <a:bodyPr>
            <a:normAutofit/>
          </a:bodyPr>
          <a:lstStyle/>
          <a:p>
            <a:r>
              <a:rPr lang="es-ES" b="1" u="sng" dirty="0" smtClean="0">
                <a:solidFill>
                  <a:srgbClr val="002060"/>
                </a:solidFill>
              </a:rPr>
              <a:t>Temáticas Trabajadas Primaria/Convivencia</a:t>
            </a:r>
            <a:endParaRPr lang="es-CL" b="1" u="sng" dirty="0">
              <a:solidFill>
                <a:srgbClr val="002060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931639"/>
              </p:ext>
            </p:extLst>
          </p:nvPr>
        </p:nvGraphicFramePr>
        <p:xfrm>
          <a:off x="1522912" y="1672046"/>
          <a:ext cx="8809809" cy="33179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9885">
                  <a:extLst>
                    <a:ext uri="{9D8B030D-6E8A-4147-A177-3AD203B41FA5}">
                      <a16:colId xmlns:a16="http://schemas.microsoft.com/office/drawing/2014/main" val="1564349750"/>
                    </a:ext>
                  </a:extLst>
                </a:gridCol>
                <a:gridCol w="2178472">
                  <a:extLst>
                    <a:ext uri="{9D8B030D-6E8A-4147-A177-3AD203B41FA5}">
                      <a16:colId xmlns:a16="http://schemas.microsoft.com/office/drawing/2014/main" val="207265159"/>
                    </a:ext>
                  </a:extLst>
                </a:gridCol>
                <a:gridCol w="4219303">
                  <a:extLst>
                    <a:ext uri="{9D8B030D-6E8A-4147-A177-3AD203B41FA5}">
                      <a16:colId xmlns:a16="http://schemas.microsoft.com/office/drawing/2014/main" val="3048909652"/>
                    </a:ext>
                  </a:extLst>
                </a:gridCol>
                <a:gridCol w="862149">
                  <a:extLst>
                    <a:ext uri="{9D8B030D-6E8A-4147-A177-3AD203B41FA5}">
                      <a16:colId xmlns:a16="http://schemas.microsoft.com/office/drawing/2014/main" val="1654575718"/>
                    </a:ext>
                  </a:extLst>
                </a:gridCol>
              </a:tblGrid>
              <a:tr h="5022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NIVEL</a:t>
                      </a:r>
                      <a:endParaRPr lang="es-CL" sz="1800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DIMENSIÓN PGCE</a:t>
                      </a:r>
                      <a:endParaRPr lang="es-CL" sz="18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TEMÁTICA</a:t>
                      </a:r>
                      <a:endParaRPr lang="es-CL" sz="18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MES</a:t>
                      </a:r>
                      <a:endParaRPr lang="es-CL" sz="1800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7089183"/>
                  </a:ext>
                </a:extLst>
              </a:tr>
              <a:tr h="1153075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6ème/ 6º</a:t>
                      </a:r>
                      <a:endParaRPr lang="es-CL" sz="1800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Convivencia</a:t>
                      </a:r>
                      <a:endParaRPr lang="es-CL" sz="1800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Socialización del RIE Actualizado y la Promoción de una Buena Convivencia Escolar </a:t>
                      </a:r>
                      <a:endParaRPr lang="es-CL" sz="1800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Abril</a:t>
                      </a:r>
                      <a:endParaRPr lang="es-CL" sz="18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5040305"/>
                  </a:ext>
                </a:extLst>
              </a:tr>
              <a:tr h="835351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Presentación y Rol del Equipo de Convivencia </a:t>
                      </a:r>
                      <a:endParaRPr lang="es-CL" sz="1800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Mayo</a:t>
                      </a:r>
                      <a:endParaRPr lang="es-CL" sz="1800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411990"/>
                  </a:ext>
                </a:extLst>
              </a:tr>
              <a:tr h="82729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Formación</a:t>
                      </a:r>
                      <a:endParaRPr lang="es-CL" sz="18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Charla Visita de Nosotras: ¿Qué hacemos? (Pubertad y sus cambios).</a:t>
                      </a:r>
                      <a:endParaRPr lang="es-CL" sz="18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Agosto</a:t>
                      </a:r>
                      <a:endParaRPr lang="es-CL" sz="1800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61941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21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932" y="-196579"/>
            <a:ext cx="11754394" cy="1325563"/>
          </a:xfrm>
        </p:spPr>
        <p:txBody>
          <a:bodyPr>
            <a:normAutofit/>
          </a:bodyPr>
          <a:lstStyle/>
          <a:p>
            <a:r>
              <a:rPr lang="es-ES" b="1" u="sng" dirty="0" smtClean="0">
                <a:solidFill>
                  <a:srgbClr val="002060"/>
                </a:solidFill>
              </a:rPr>
              <a:t>Temáticas Trabajadas Secundaria</a:t>
            </a:r>
            <a:endParaRPr lang="es-CL" b="1" u="sng" dirty="0">
              <a:solidFill>
                <a:srgbClr val="002060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802406"/>
              </p:ext>
            </p:extLst>
          </p:nvPr>
        </p:nvGraphicFramePr>
        <p:xfrm>
          <a:off x="1169482" y="1520870"/>
          <a:ext cx="9359182" cy="3841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2906">
                  <a:extLst>
                    <a:ext uri="{9D8B030D-6E8A-4147-A177-3AD203B41FA5}">
                      <a16:colId xmlns:a16="http://schemas.microsoft.com/office/drawing/2014/main" val="3039041478"/>
                    </a:ext>
                  </a:extLst>
                </a:gridCol>
                <a:gridCol w="2090057">
                  <a:extLst>
                    <a:ext uri="{9D8B030D-6E8A-4147-A177-3AD203B41FA5}">
                      <a16:colId xmlns:a16="http://schemas.microsoft.com/office/drawing/2014/main" val="2613698492"/>
                    </a:ext>
                  </a:extLst>
                </a:gridCol>
                <a:gridCol w="4415246">
                  <a:extLst>
                    <a:ext uri="{9D8B030D-6E8A-4147-A177-3AD203B41FA5}">
                      <a16:colId xmlns:a16="http://schemas.microsoft.com/office/drawing/2014/main" val="2640192554"/>
                    </a:ext>
                  </a:extLst>
                </a:gridCol>
                <a:gridCol w="1240973">
                  <a:extLst>
                    <a:ext uri="{9D8B030D-6E8A-4147-A177-3AD203B41FA5}">
                      <a16:colId xmlns:a16="http://schemas.microsoft.com/office/drawing/2014/main" val="1925910053"/>
                    </a:ext>
                  </a:extLst>
                </a:gridCol>
              </a:tblGrid>
              <a:tr h="3506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NIVEL</a:t>
                      </a:r>
                      <a:endParaRPr lang="es-CL" sz="1800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DIMENSIÓN PGCE</a:t>
                      </a:r>
                      <a:endParaRPr lang="es-CL" sz="18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TEMÁTICA</a:t>
                      </a:r>
                      <a:endParaRPr lang="es-CL" sz="18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MES</a:t>
                      </a:r>
                      <a:endParaRPr lang="es-CL" sz="18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457082"/>
                  </a:ext>
                </a:extLst>
              </a:tr>
              <a:tr h="438034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5ème/ 7º</a:t>
                      </a:r>
                      <a:endParaRPr lang="es-CL" sz="18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Formación</a:t>
                      </a:r>
                      <a:endParaRPr lang="es-CL" sz="18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Organización del Tiempo y Hábitos de Estudio</a:t>
                      </a:r>
                      <a:endParaRPr lang="es-CL" sz="18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Agosto</a:t>
                      </a:r>
                      <a:endParaRPr lang="es-CL" sz="1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Septiembre</a:t>
                      </a:r>
                      <a:endParaRPr lang="es-CL" sz="18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5322821"/>
                  </a:ext>
                </a:extLst>
              </a:tr>
              <a:tr h="589668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CL" sz="1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CL" sz="1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CL" sz="18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Convivencia</a:t>
                      </a:r>
                      <a:endParaRPr lang="es-CL" sz="18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Presentación y Rol del Equipo de Convivencia </a:t>
                      </a:r>
                      <a:endParaRPr lang="es-CL" sz="18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Mayo</a:t>
                      </a:r>
                      <a:endParaRPr lang="es-CL" sz="18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052187"/>
                  </a:ext>
                </a:extLst>
              </a:tr>
              <a:tr h="36784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Emociones y Buena Convivencia</a:t>
                      </a:r>
                      <a:endParaRPr lang="es-CL" sz="18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Junio</a:t>
                      </a:r>
                      <a:endParaRPr lang="es-CL" sz="18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018227"/>
                  </a:ext>
                </a:extLst>
              </a:tr>
              <a:tr h="361118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Conflictos y Trabajo en Equipo</a:t>
                      </a:r>
                      <a:endParaRPr lang="es-CL" sz="18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Julio/Agosto</a:t>
                      </a:r>
                      <a:endParaRPr lang="es-CL" sz="18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928377"/>
                  </a:ext>
                </a:extLst>
              </a:tr>
              <a:tr h="43803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4ème/ 8º</a:t>
                      </a:r>
                      <a:endParaRPr lang="es-CL" sz="18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Formación</a:t>
                      </a:r>
                      <a:endParaRPr lang="es-CL" sz="18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Experimento Social: El lenguaje y su impacto</a:t>
                      </a:r>
                      <a:endParaRPr lang="es-CL" sz="18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Octubre</a:t>
                      </a:r>
                      <a:endParaRPr lang="es-CL" sz="18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897481"/>
                  </a:ext>
                </a:extLst>
              </a:tr>
              <a:tr h="44180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Convivencia </a:t>
                      </a:r>
                      <a:endParaRPr lang="es-CL" sz="18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Teatro: Bullying</a:t>
                      </a:r>
                      <a:endParaRPr lang="es-CL" sz="18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Junio/Julio</a:t>
                      </a:r>
                      <a:endParaRPr lang="es-CL" sz="18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4725514"/>
                  </a:ext>
                </a:extLst>
              </a:tr>
              <a:tr h="403726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Emociones, Bullying y Violencia Escolar</a:t>
                      </a:r>
                      <a:endParaRPr lang="es-CL" sz="18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Junio/Julio</a:t>
                      </a:r>
                      <a:endParaRPr lang="es-CL" sz="1800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235" marR="68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055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932" y="-196579"/>
            <a:ext cx="11754394" cy="1325563"/>
          </a:xfrm>
        </p:spPr>
        <p:txBody>
          <a:bodyPr>
            <a:normAutofit/>
          </a:bodyPr>
          <a:lstStyle/>
          <a:p>
            <a:r>
              <a:rPr lang="es-ES" b="1" u="sng" dirty="0" smtClean="0">
                <a:solidFill>
                  <a:srgbClr val="002060"/>
                </a:solidFill>
              </a:rPr>
              <a:t>Temáticas Trabajadas Secundaria</a:t>
            </a:r>
            <a:endParaRPr lang="es-CL" b="1" u="sng" dirty="0">
              <a:solidFill>
                <a:srgbClr val="002060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322520"/>
              </p:ext>
            </p:extLst>
          </p:nvPr>
        </p:nvGraphicFramePr>
        <p:xfrm>
          <a:off x="976691" y="1128984"/>
          <a:ext cx="9212337" cy="45863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6874">
                  <a:extLst>
                    <a:ext uri="{9D8B030D-6E8A-4147-A177-3AD203B41FA5}">
                      <a16:colId xmlns:a16="http://schemas.microsoft.com/office/drawing/2014/main" val="276397448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522406011"/>
                    </a:ext>
                  </a:extLst>
                </a:gridCol>
                <a:gridCol w="4663440">
                  <a:extLst>
                    <a:ext uri="{9D8B030D-6E8A-4147-A177-3AD203B41FA5}">
                      <a16:colId xmlns:a16="http://schemas.microsoft.com/office/drawing/2014/main" val="1375350187"/>
                    </a:ext>
                  </a:extLst>
                </a:gridCol>
                <a:gridCol w="1201783">
                  <a:extLst>
                    <a:ext uri="{9D8B030D-6E8A-4147-A177-3AD203B41FA5}">
                      <a16:colId xmlns:a16="http://schemas.microsoft.com/office/drawing/2014/main" val="77780397"/>
                    </a:ext>
                  </a:extLst>
                </a:gridCol>
              </a:tblGrid>
              <a:tr h="3095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NIVEL</a:t>
                      </a:r>
                      <a:endParaRPr lang="es-CL" sz="1800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1" marR="40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DIMENSIÓN PGCE</a:t>
                      </a:r>
                      <a:endParaRPr lang="es-CL" sz="18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1" marR="40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TEMÁTICA</a:t>
                      </a:r>
                      <a:endParaRPr lang="es-CL" sz="18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1" marR="40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MES</a:t>
                      </a:r>
                      <a:endParaRPr lang="es-CL" sz="1800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1" marR="40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9676105"/>
                  </a:ext>
                </a:extLst>
              </a:tr>
              <a:tr h="30958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3ème/ 1º M</a:t>
                      </a:r>
                      <a:endParaRPr lang="es-CL" sz="14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1" marR="40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Formación</a:t>
                      </a:r>
                      <a:endParaRPr lang="es-CL" sz="14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1" marR="40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Experimento Social: El lenguaje y su impacto</a:t>
                      </a:r>
                      <a:endParaRPr lang="es-CL" sz="14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1" marR="40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Octubre</a:t>
                      </a:r>
                      <a:endParaRPr lang="es-CL" sz="1400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1" marR="40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3285766"/>
                  </a:ext>
                </a:extLst>
              </a:tr>
              <a:tr h="421333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Convivencia</a:t>
                      </a:r>
                      <a:endParaRPr lang="es-CL" sz="14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1" marR="40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Lealtades Bien Entendidas</a:t>
                      </a:r>
                      <a:endParaRPr lang="es-CL" sz="1400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1" marR="40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Agosto</a:t>
                      </a:r>
                      <a:endParaRPr lang="es-CL" sz="1400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1" marR="40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298919"/>
                  </a:ext>
                </a:extLst>
              </a:tr>
              <a:tr h="58692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2nde/ 2º M</a:t>
                      </a:r>
                      <a:endParaRPr lang="es-CL" sz="14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1" marR="40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CL" sz="1400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1" marR="40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CL" sz="1400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1" marR="40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CL" sz="1400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1" marR="40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1065543"/>
                  </a:ext>
                </a:extLst>
              </a:tr>
              <a:tr h="599152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Formación</a:t>
                      </a:r>
                      <a:endParaRPr lang="es-CL" sz="14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1" marR="40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“Uso responsable de las redes y manejo de las fake news”. </a:t>
                      </a:r>
                      <a:endParaRPr lang="es-CL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Periodista y Profesor de la UAI Carlos Franco </a:t>
                      </a:r>
                      <a:endParaRPr lang="es-CL" sz="14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1" marR="40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Abril</a:t>
                      </a:r>
                      <a:endParaRPr lang="es-CL" sz="14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1" marR="40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5811583"/>
                  </a:ext>
                </a:extLst>
              </a:tr>
              <a:tr h="28755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Teatro: Atrapados</a:t>
                      </a:r>
                      <a:endParaRPr lang="es-CL" sz="1400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1" marR="40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Junio</a:t>
                      </a:r>
                      <a:endParaRPr lang="es-CL" sz="14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1" marR="40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0513934"/>
                  </a:ext>
                </a:extLst>
              </a:tr>
              <a:tr h="514372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Formación/ Convivencia </a:t>
                      </a:r>
                      <a:endParaRPr lang="es-CL" sz="14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1" marR="40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Charla de Responsabilidad Penal Adolescente</a:t>
                      </a:r>
                      <a:endParaRPr lang="es-CL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Expositora Abogada Catherine Ríos</a:t>
                      </a:r>
                      <a:endParaRPr lang="es-CL" sz="14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1" marR="40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Septiembre</a:t>
                      </a:r>
                      <a:endParaRPr lang="es-CL" sz="14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1" marR="40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369956"/>
                  </a:ext>
                </a:extLst>
              </a:tr>
              <a:tr h="309582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Orientación Vocacional</a:t>
                      </a:r>
                      <a:endParaRPr lang="es-CL" sz="14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1" marR="40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Información Áreas de Interés y Oferta de Carreras</a:t>
                      </a:r>
                      <a:endParaRPr lang="es-CL" sz="14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1" marR="40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Agosto</a:t>
                      </a:r>
                      <a:endParaRPr lang="es-CL" sz="14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1" marR="40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9590884"/>
                  </a:ext>
                </a:extLst>
              </a:tr>
              <a:tr h="59915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1ère/ 3º M</a:t>
                      </a:r>
                      <a:endParaRPr lang="es-CL" sz="14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1" marR="40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Formación/Convivencia</a:t>
                      </a:r>
                      <a:endParaRPr lang="es-CL" sz="14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1" marR="40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“Estereotipos, prejuicios y discriminación”</a:t>
                      </a:r>
                      <a:endParaRPr lang="es-CL" sz="1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Expositor: Psicólogo Felipe Valdivieso, UAI.</a:t>
                      </a:r>
                      <a:endParaRPr lang="es-CL" sz="1400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1" marR="40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Septiembre</a:t>
                      </a:r>
                      <a:endParaRPr lang="es-CL" sz="14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1" marR="40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0011379"/>
                  </a:ext>
                </a:extLst>
              </a:tr>
              <a:tr h="473028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Orientación Vocacional</a:t>
                      </a:r>
                      <a:endParaRPr lang="es-CL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Formación y Convivencia</a:t>
                      </a:r>
                      <a:endParaRPr lang="es-CL" sz="14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1" marR="40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Decisión Vocacional y Proyecto de Vida </a:t>
                      </a:r>
                      <a:endParaRPr lang="es-CL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Autoconocimiento</a:t>
                      </a:r>
                      <a:endParaRPr lang="es-CL" sz="14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1" marR="40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Julio, Agosto y Septiembre </a:t>
                      </a:r>
                      <a:endParaRPr lang="es-CL" sz="1400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1" marR="40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119267"/>
                  </a:ext>
                </a:extLst>
              </a:tr>
              <a:tr h="1927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Tle/ 4º M</a:t>
                      </a:r>
                      <a:endParaRPr lang="es-CL" sz="14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1" marR="40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Orientación/Formación</a:t>
                      </a:r>
                      <a:endParaRPr lang="es-CL" sz="140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1" marR="40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Proyecto de Vida</a:t>
                      </a:r>
                      <a:endParaRPr lang="es-CL" sz="1400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1" marR="40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Marzo a Diciembre</a:t>
                      </a:r>
                      <a:endParaRPr lang="es-CL" sz="1400" dirty="0">
                        <a:solidFill>
                          <a:srgbClr val="44546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101" marR="401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468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1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6124" y="155886"/>
            <a:ext cx="11754394" cy="1201783"/>
          </a:xfrm>
        </p:spPr>
        <p:txBody>
          <a:bodyPr>
            <a:normAutofit/>
          </a:bodyPr>
          <a:lstStyle/>
          <a:p>
            <a:r>
              <a:rPr lang="es-ES" b="1" u="sng" dirty="0" smtClean="0">
                <a:solidFill>
                  <a:srgbClr val="002060"/>
                </a:solidFill>
              </a:rPr>
              <a:t>Teatro No Más</a:t>
            </a:r>
            <a:endParaRPr lang="es-CL" sz="3200" b="1" u="sng" dirty="0">
              <a:solidFill>
                <a:srgbClr val="002060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372484"/>
              </p:ext>
            </p:extLst>
          </p:nvPr>
        </p:nvGraphicFramePr>
        <p:xfrm>
          <a:off x="3028022" y="2231377"/>
          <a:ext cx="5199017" cy="27562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8537">
                  <a:extLst>
                    <a:ext uri="{9D8B030D-6E8A-4147-A177-3AD203B41FA5}">
                      <a16:colId xmlns:a16="http://schemas.microsoft.com/office/drawing/2014/main" val="787042381"/>
                    </a:ext>
                  </a:extLst>
                </a:gridCol>
                <a:gridCol w="1881051">
                  <a:extLst>
                    <a:ext uri="{9D8B030D-6E8A-4147-A177-3AD203B41FA5}">
                      <a16:colId xmlns:a16="http://schemas.microsoft.com/office/drawing/2014/main" val="1590524771"/>
                    </a:ext>
                  </a:extLst>
                </a:gridCol>
                <a:gridCol w="1959429">
                  <a:extLst>
                    <a:ext uri="{9D8B030D-6E8A-4147-A177-3AD203B41FA5}">
                      <a16:colId xmlns:a16="http://schemas.microsoft.com/office/drawing/2014/main" val="1692791775"/>
                    </a:ext>
                  </a:extLst>
                </a:gridCol>
              </a:tblGrid>
              <a:tr h="459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effectLst/>
                        </a:rPr>
                        <a:t>Cursos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Obra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Horario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1518768"/>
                  </a:ext>
                </a:extLst>
              </a:tr>
              <a:tr h="459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effectLst/>
                        </a:rPr>
                        <a:t>Kinder</a:t>
                      </a:r>
                      <a:r>
                        <a:rPr lang="fr-FR" sz="1800" dirty="0">
                          <a:effectLst/>
                        </a:rPr>
                        <a:t>                 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Robots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8 h 30 a 9h 30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768790"/>
                  </a:ext>
                </a:extLst>
              </a:tr>
              <a:tr h="459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4°      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Bullying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10 h15 a 11h30 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492300"/>
                  </a:ext>
                </a:extLst>
              </a:tr>
              <a:tr h="459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6º 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Cyberbullying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11h20 a 12h15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128598"/>
                  </a:ext>
                </a:extLst>
              </a:tr>
              <a:tr h="459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8º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Bullying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13h30 à 14h55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463686"/>
                  </a:ext>
                </a:extLst>
              </a:tr>
              <a:tr h="459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</a:rPr>
                        <a:t>2</a:t>
                      </a:r>
                      <a:r>
                        <a:rPr lang="fr-FR" sz="1800" baseline="30000">
                          <a:effectLst/>
                        </a:rPr>
                        <a:t>º </a:t>
                      </a:r>
                      <a:r>
                        <a:rPr lang="fr-FR" sz="1800">
                          <a:effectLst/>
                        </a:rPr>
                        <a:t>M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effectLst/>
                        </a:rPr>
                        <a:t>Atrapados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14h55 à 16h30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751294"/>
                  </a:ext>
                </a:extLst>
              </a:tr>
            </a:tbl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3338587" y="1029594"/>
            <a:ext cx="457788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/>
              <a:t>Fecha: Viernes 16 de Junio</a:t>
            </a:r>
            <a:endParaRPr lang="es-CL" sz="3200" b="1" dirty="0"/>
          </a:p>
        </p:txBody>
      </p:sp>
    </p:spTree>
    <p:extLst>
      <p:ext uri="{BB962C8B-B14F-4D97-AF65-F5344CB8AC3E}">
        <p14:creationId xmlns:p14="http://schemas.microsoft.com/office/powerpoint/2010/main" val="425937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547" y="-295587"/>
            <a:ext cx="11754394" cy="1201783"/>
          </a:xfrm>
        </p:spPr>
        <p:txBody>
          <a:bodyPr>
            <a:normAutofit/>
          </a:bodyPr>
          <a:lstStyle/>
          <a:p>
            <a:r>
              <a:rPr lang="es-ES" sz="3200" b="1" u="sng" dirty="0">
                <a:solidFill>
                  <a:srgbClr val="002060"/>
                </a:solidFill>
              </a:rPr>
              <a:t>Instancias Formativas y Encuentros Institucionales Realizados </a:t>
            </a:r>
            <a:endParaRPr lang="es-CL" sz="3200" dirty="0"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280762"/>
              </p:ext>
            </p:extLst>
          </p:nvPr>
        </p:nvGraphicFramePr>
        <p:xfrm>
          <a:off x="1021976" y="699536"/>
          <a:ext cx="10327342" cy="602051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0327342">
                  <a:extLst>
                    <a:ext uri="{9D8B030D-6E8A-4147-A177-3AD203B41FA5}">
                      <a16:colId xmlns:a16="http://schemas.microsoft.com/office/drawing/2014/main" val="3196945263"/>
                    </a:ext>
                  </a:extLst>
                </a:gridCol>
              </a:tblGrid>
              <a:tr h="1725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Instancias y Encuentros Institucionales Realizados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55" marR="60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900395"/>
                  </a:ext>
                </a:extLst>
              </a:tr>
              <a:tr h="1522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</a:rPr>
                        <a:t>Socialización Reglamento Interno y Protocolos 2023</a:t>
                      </a:r>
                      <a:endParaRPr lang="es-C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55" marR="60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352104"/>
                  </a:ext>
                </a:extLst>
              </a:tr>
              <a:tr h="1998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</a:rPr>
                        <a:t>Conformación y primera sesión del CESCE/Comité de Buena Convivencia.</a:t>
                      </a:r>
                      <a:endParaRPr lang="es-C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55" marR="60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823923"/>
                  </a:ext>
                </a:extLst>
              </a:tr>
              <a:tr h="2874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</a:rPr>
                        <a:t>Formación Inicial para Vida Escolar y Enfermería: “Primeros Auxilios Emocionales y Flujo de atención y derivación de estudiantes”.</a:t>
                      </a:r>
                      <a:endParaRPr lang="es-C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55" marR="60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9476391"/>
                  </a:ext>
                </a:extLst>
              </a:tr>
              <a:tr h="3207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0">
                          <a:effectLst/>
                        </a:rPr>
                        <a:t>Presentación en Reunión de Apoderados de la PSA (Maternelle) sobre los “DESAFÍOS DE LA CRIANZA POST PANDEMIA”.</a:t>
                      </a:r>
                      <a:endParaRPr lang="es-CL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55" marR="60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058451"/>
                  </a:ext>
                </a:extLst>
              </a:tr>
              <a:tr h="4612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Charla Dra. Amanda Céspedes:</a:t>
                      </a:r>
                      <a:endParaRPr lang="es-CL" sz="1400" b="1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>
                          <a:effectLst/>
                        </a:rPr>
                        <a:t>“Adiós niñez, bienvenida pre adolescencia: conocimientos y habilidades parentales para apoyar esta nueva etapa”.</a:t>
                      </a:r>
                      <a:endParaRPr lang="es-C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55" marR="60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763689"/>
                  </a:ext>
                </a:extLst>
              </a:tr>
              <a:tr h="5749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0">
                          <a:effectLst/>
                        </a:rPr>
                        <a:t>Dos encuentros para padres, madres y apoderados de 1º a 5º básico:</a:t>
                      </a:r>
                      <a:endParaRPr lang="es-CL" sz="1400" b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0">
                          <a:effectLst/>
                        </a:rPr>
                        <a:t>“Café Rencontre: </a:t>
                      </a:r>
                      <a:endParaRPr lang="es-CL" sz="1400" b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b="0">
                          <a:effectLst/>
                        </a:rPr>
                        <a:t>“Uso de la Tecnología y su impacto en la vida familiar y social actual”.</a:t>
                      </a:r>
                      <a:endParaRPr lang="es-CL" sz="1400" b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b="0">
                          <a:effectLst/>
                        </a:rPr>
                        <a:t>“El impacto de la Literatura Infantil en el desarrollo emocional”.  </a:t>
                      </a:r>
                      <a:endParaRPr lang="es-CL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55" marR="60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3879416"/>
                  </a:ext>
                </a:extLst>
              </a:tr>
              <a:tr h="4312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>
                          <a:effectLst/>
                        </a:rPr>
                        <a:t>Encuentro para padres, madres y apoderados de </a:t>
                      </a:r>
                      <a:r>
                        <a:rPr lang="es-ES" sz="1400" b="0" dirty="0" err="1">
                          <a:effectLst/>
                        </a:rPr>
                        <a:t>Maternelle</a:t>
                      </a:r>
                      <a:r>
                        <a:rPr lang="es-ES" sz="1400" b="0" dirty="0">
                          <a:effectLst/>
                        </a:rPr>
                        <a:t>:</a:t>
                      </a:r>
                      <a:endParaRPr lang="es-CL" sz="1400" b="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b="0" dirty="0">
                          <a:effectLst/>
                        </a:rPr>
                        <a:t>“Café </a:t>
                      </a:r>
                      <a:r>
                        <a:rPr lang="es-ES" sz="1400" b="0" dirty="0" err="1">
                          <a:effectLst/>
                        </a:rPr>
                        <a:t>Rencontre</a:t>
                      </a:r>
                      <a:r>
                        <a:rPr lang="es-ES" sz="1400" b="0" dirty="0">
                          <a:effectLst/>
                        </a:rPr>
                        <a:t>”: </a:t>
                      </a:r>
                      <a:endParaRPr lang="es-CL" sz="1400" b="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b="0" dirty="0">
                          <a:effectLst/>
                        </a:rPr>
                        <a:t>“La importancia del juego en el desarrollo socioemocional”. </a:t>
                      </a:r>
                      <a:endParaRPr lang="es-CL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55" marR="60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1549041"/>
                  </a:ext>
                </a:extLst>
              </a:tr>
              <a:tr h="1437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>
                          <a:effectLst/>
                        </a:rPr>
                        <a:t>Conmemoración del Día de la Mujer</a:t>
                      </a:r>
                      <a:endParaRPr lang="es-CL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55" marR="60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6525750"/>
                  </a:ext>
                </a:extLst>
              </a:tr>
              <a:tr h="1437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>
                          <a:effectLst/>
                        </a:rPr>
                        <a:t>Las alianzas e Inter Alianzas</a:t>
                      </a:r>
                      <a:endParaRPr lang="es-CL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55" marR="60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5748939"/>
                  </a:ext>
                </a:extLst>
              </a:tr>
              <a:tr h="1437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>
                          <a:effectLst/>
                        </a:rPr>
                        <a:t>Semana de las Artes y Fiesta de la música</a:t>
                      </a:r>
                      <a:endParaRPr lang="es-CL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55" marR="60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3718438"/>
                  </a:ext>
                </a:extLst>
              </a:tr>
              <a:tr h="1437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>
                          <a:effectLst/>
                        </a:rPr>
                        <a:t>Semana de las ciencias</a:t>
                      </a:r>
                      <a:endParaRPr lang="es-CL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55" marR="60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6007756"/>
                  </a:ext>
                </a:extLst>
              </a:tr>
              <a:tr h="1437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>
                          <a:effectLst/>
                        </a:rPr>
                        <a:t>Fiesta nacional de Francia</a:t>
                      </a:r>
                      <a:endParaRPr lang="es-CL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55" marR="60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000190"/>
                  </a:ext>
                </a:extLst>
              </a:tr>
              <a:tr h="1437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>
                          <a:effectLst/>
                        </a:rPr>
                        <a:t>Actividades Fiestas Patrias</a:t>
                      </a:r>
                      <a:endParaRPr lang="es-CL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55" marR="60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6606939"/>
                  </a:ext>
                </a:extLst>
              </a:tr>
              <a:tr h="15729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>
                          <a:effectLst/>
                        </a:rPr>
                        <a:t>Kermesse organizada por la Asociación de Padres y Apoderados.</a:t>
                      </a:r>
                      <a:endParaRPr lang="es-CL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55" marR="60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5735477"/>
                  </a:ext>
                </a:extLst>
              </a:tr>
              <a:tr h="28749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>
                          <a:effectLst/>
                        </a:rPr>
                        <a:t>Campeonatos deportivos.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0">
                          <a:effectLst/>
                        </a:rPr>
                        <a:t>Actividades intergeneracionales.</a:t>
                      </a:r>
                      <a:endParaRPr lang="es-CL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55" marR="60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6358"/>
                  </a:ext>
                </a:extLst>
              </a:tr>
              <a:tr h="1561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</a:rPr>
                        <a:t>Segunda sesión del CESCE/Comité de Buena Convivencia (Planificada).</a:t>
                      </a:r>
                      <a:endParaRPr lang="es-C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55" marR="60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1406038"/>
                  </a:ext>
                </a:extLst>
              </a:tr>
              <a:tr h="28749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</a:rPr>
                        <a:t>Taller Docente: Procesos Educativos y Trato en el Aula bajo el alero de la circular de noviembre de 2018.</a:t>
                      </a:r>
                      <a:endParaRPr lang="es-CL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455" marR="6045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6400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2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redondeado 12"/>
          <p:cNvSpPr/>
          <p:nvPr/>
        </p:nvSpPr>
        <p:spPr>
          <a:xfrm>
            <a:off x="6335486" y="1666734"/>
            <a:ext cx="4859384" cy="2422043"/>
          </a:xfrm>
          <a:prstGeom prst="roundRect">
            <a:avLst/>
          </a:prstGeom>
          <a:solidFill>
            <a:schemeClr val="bg1"/>
          </a:solidFill>
          <a:ln w="762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CuadroTexto 2"/>
          <p:cNvSpPr txBox="1"/>
          <p:nvPr/>
        </p:nvSpPr>
        <p:spPr>
          <a:xfrm>
            <a:off x="705394" y="1408884"/>
            <a:ext cx="1397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dirty="0" smtClean="0">
              <a:solidFill>
                <a:srgbClr val="002060"/>
              </a:solidFill>
            </a:endParaRPr>
          </a:p>
          <a:p>
            <a:endParaRPr lang="es-CL" dirty="0"/>
          </a:p>
        </p:txBody>
      </p:sp>
      <p:sp>
        <p:nvSpPr>
          <p:cNvPr id="4" name="Rectángulo redondeado 3"/>
          <p:cNvSpPr/>
          <p:nvPr/>
        </p:nvSpPr>
        <p:spPr>
          <a:xfrm>
            <a:off x="1691638" y="1749394"/>
            <a:ext cx="3931921" cy="583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CL" sz="2400" b="1" dirty="0">
              <a:solidFill>
                <a:srgbClr val="002060"/>
              </a:solidFill>
            </a:endParaRPr>
          </a:p>
          <a:p>
            <a:pPr lvl="0"/>
            <a:r>
              <a:rPr lang="es-CL" sz="2400" b="1" dirty="0" smtClean="0">
                <a:solidFill>
                  <a:schemeClr val="bg1"/>
                </a:solidFill>
              </a:rPr>
              <a:t>Inquietudes y comentarios</a:t>
            </a:r>
            <a:endParaRPr lang="es-CL" sz="2400" b="1" dirty="0">
              <a:solidFill>
                <a:schemeClr val="bg1"/>
              </a:solidFill>
            </a:endParaRPr>
          </a:p>
          <a:p>
            <a:pPr algn="ctr"/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691638" y="2673830"/>
            <a:ext cx="3931920" cy="6653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CL" sz="2400" b="1" dirty="0" smtClean="0">
              <a:solidFill>
                <a:srgbClr val="002060"/>
              </a:solidFill>
            </a:endParaRPr>
          </a:p>
          <a:p>
            <a:pPr lvl="0"/>
            <a:r>
              <a:rPr lang="es-CL" sz="2400" b="1" dirty="0" smtClean="0">
                <a:solidFill>
                  <a:schemeClr val="bg1"/>
                </a:solidFill>
              </a:rPr>
              <a:t>Fortalezas/Oportunidades de Mejora</a:t>
            </a:r>
            <a:endParaRPr lang="es-CL" sz="2400" b="1" dirty="0">
              <a:solidFill>
                <a:schemeClr val="bg1"/>
              </a:solidFill>
            </a:endParaRPr>
          </a:p>
          <a:p>
            <a:pPr algn="ctr"/>
            <a:endParaRPr lang="es-CL" sz="2400" b="1" dirty="0"/>
          </a:p>
        </p:txBody>
      </p:sp>
      <p:sp>
        <p:nvSpPr>
          <p:cNvPr id="7" name="Rectángulo redondeado 6"/>
          <p:cNvSpPr/>
          <p:nvPr/>
        </p:nvSpPr>
        <p:spPr>
          <a:xfrm>
            <a:off x="1691638" y="3683344"/>
            <a:ext cx="3931920" cy="583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CL" sz="2400" b="1" dirty="0" smtClean="0">
              <a:solidFill>
                <a:schemeClr val="bg1"/>
              </a:solidFill>
            </a:endParaRPr>
          </a:p>
          <a:p>
            <a:pPr lvl="0"/>
            <a:r>
              <a:rPr lang="es-CL" sz="2400" b="1" dirty="0" smtClean="0">
                <a:solidFill>
                  <a:schemeClr val="bg1"/>
                </a:solidFill>
              </a:rPr>
              <a:t>Propuestas Iniciales 2024</a:t>
            </a:r>
            <a:endParaRPr lang="es-CL" sz="2400" b="1" dirty="0">
              <a:solidFill>
                <a:schemeClr val="bg1"/>
              </a:solidFill>
            </a:endParaRPr>
          </a:p>
          <a:p>
            <a:pPr algn="ctr"/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587828" y="1749394"/>
            <a:ext cx="666206" cy="58392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2060"/>
                </a:solidFill>
              </a:rPr>
              <a:t>1</a:t>
            </a:r>
            <a:endParaRPr lang="es-CL" dirty="0">
              <a:solidFill>
                <a:srgbClr val="002060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587828" y="2755234"/>
            <a:ext cx="666206" cy="58392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2060"/>
                </a:solidFill>
              </a:rPr>
              <a:t>2</a:t>
            </a:r>
            <a:endParaRPr lang="es-CL" dirty="0">
              <a:solidFill>
                <a:srgbClr val="002060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587828" y="3683344"/>
            <a:ext cx="666206" cy="58392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2060"/>
                </a:solidFill>
              </a:rPr>
              <a:t>3</a:t>
            </a:r>
            <a:endParaRPr lang="es-CL" dirty="0">
              <a:solidFill>
                <a:srgbClr val="002060"/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0" y="0"/>
            <a:ext cx="12036335" cy="1372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u="sng" dirty="0" smtClean="0">
                <a:solidFill>
                  <a:srgbClr val="002060"/>
                </a:solidFill>
              </a:rPr>
              <a:t>4. Evaluación de la Implementación </a:t>
            </a:r>
          </a:p>
          <a:p>
            <a:r>
              <a:rPr lang="es-ES" b="1" u="sng" dirty="0" smtClean="0">
                <a:solidFill>
                  <a:srgbClr val="002060"/>
                </a:solidFill>
              </a:rPr>
              <a:t>Plan de Gestión Convivencia Escolar 2023</a:t>
            </a:r>
            <a:endParaRPr lang="es-CL" b="1" u="sng" dirty="0">
              <a:solidFill>
                <a:srgbClr val="00206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8319" y="2055215"/>
            <a:ext cx="1354813" cy="176340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668" y="2086452"/>
            <a:ext cx="2511770" cy="1700931"/>
          </a:xfrm>
          <a:prstGeom prst="rect">
            <a:avLst/>
          </a:prstGeom>
        </p:spPr>
      </p:pic>
      <p:pic>
        <p:nvPicPr>
          <p:cNvPr id="7170" name="Picture 2" descr="Ilustración del concepto de lista de cosas por hacer vector gratuito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0671" y1="49361" x2="30351" y2="35623"/>
                        <a14:foregroundMark x1="42492" y1="33706" x2="42492" y2="33706"/>
                        <a14:foregroundMark x1="37220" y1="37220" x2="37220" y2="37220"/>
                        <a14:foregroundMark x1="21565" y1="81789" x2="21565" y2="81789"/>
                        <a14:foregroundMark x1="32907" y1="82907" x2="32907" y2="82907"/>
                        <a14:foregroundMark x1="57827" y1="49042" x2="57827" y2="49042"/>
                        <a14:foregroundMark x1="30990" y1="23802" x2="30990" y2="23802"/>
                        <a14:foregroundMark x1="33706" y1="24601" x2="33706" y2="24601"/>
                        <a14:foregroundMark x1="33387" y1="22684" x2="33387" y2="22684"/>
                        <a14:backgroundMark x1="18850" y1="40575" x2="4792" y2="11661"/>
                        <a14:backgroundMark x1="55112" y1="20767" x2="65016" y2="4792"/>
                        <a14:backgroundMark x1="75240" y1="82109" x2="99361" y2="83387"/>
                        <a14:backgroundMark x1="27955" y1="86422" x2="27955" y2="92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923" y="3818622"/>
            <a:ext cx="2660936" cy="266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83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806" y="169182"/>
            <a:ext cx="10515600" cy="1325563"/>
          </a:xfrm>
        </p:spPr>
        <p:txBody>
          <a:bodyPr/>
          <a:lstStyle/>
          <a:p>
            <a:r>
              <a:rPr lang="es-ES" b="1" u="sng" dirty="0" smtClean="0">
                <a:solidFill>
                  <a:srgbClr val="002060"/>
                </a:solidFill>
              </a:rPr>
              <a:t>5. </a:t>
            </a:r>
            <a:r>
              <a:rPr lang="fr-FR" b="1" u="sng" dirty="0" smtClean="0">
                <a:solidFill>
                  <a:srgbClr val="002060"/>
                </a:solidFill>
              </a:rPr>
              <a:t>Éducation </a:t>
            </a:r>
            <a:r>
              <a:rPr lang="fr-FR" b="1" u="sng" dirty="0">
                <a:solidFill>
                  <a:srgbClr val="002060"/>
                </a:solidFill>
              </a:rPr>
              <a:t>au développement durable</a:t>
            </a:r>
            <a:endParaRPr lang="es-CL" b="1" u="sng" dirty="0">
              <a:solidFill>
                <a:srgbClr val="00206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05394" y="1408884"/>
            <a:ext cx="1397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dirty="0" smtClean="0">
              <a:solidFill>
                <a:srgbClr val="002060"/>
              </a:solidFill>
            </a:endParaRPr>
          </a:p>
          <a:p>
            <a:endParaRPr lang="es-CL" dirty="0"/>
          </a:p>
        </p:txBody>
      </p:sp>
      <p:sp>
        <p:nvSpPr>
          <p:cNvPr id="5" name="CuadroTexto 4"/>
          <p:cNvSpPr txBox="1"/>
          <p:nvPr/>
        </p:nvSpPr>
        <p:spPr>
          <a:xfrm>
            <a:off x="1065712" y="1664464"/>
            <a:ext cx="10620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es-ES" sz="2400" b="1" dirty="0">
              <a:solidFill>
                <a:srgbClr val="FF0000"/>
              </a:solidFill>
            </a:endParaRPr>
          </a:p>
          <a:p>
            <a:pPr lvl="0" algn="just"/>
            <a:r>
              <a:rPr lang="es-ES" sz="2400" dirty="0" smtClean="0">
                <a:solidFill>
                  <a:srgbClr val="FF0000"/>
                </a:solidFill>
              </a:rPr>
              <a:t> </a:t>
            </a:r>
            <a:endParaRPr lang="es-ES" sz="2400" dirty="0">
              <a:solidFill>
                <a:srgbClr val="FF0000"/>
              </a:solidFill>
            </a:endParaRPr>
          </a:p>
          <a:p>
            <a:pPr lvl="0" algn="just"/>
            <a:endParaRPr lang="es-CL" sz="2400" dirty="0">
              <a:solidFill>
                <a:srgbClr val="00206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372" y="4053833"/>
            <a:ext cx="3228230" cy="219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7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2703" y="1227273"/>
            <a:ext cx="10515600" cy="1325563"/>
          </a:xfrm>
        </p:spPr>
        <p:txBody>
          <a:bodyPr/>
          <a:lstStyle/>
          <a:p>
            <a:pPr algn="ctr"/>
            <a:r>
              <a:rPr lang="es-ES" b="1" u="sng" dirty="0" smtClean="0">
                <a:solidFill>
                  <a:srgbClr val="0070C0"/>
                </a:solidFill>
              </a:rPr>
              <a:t>MUCHAS GRACIAS POR EL TRABAJO COLABORATIVO</a:t>
            </a:r>
            <a:endParaRPr lang="es-CL" b="1" u="sng" dirty="0">
              <a:solidFill>
                <a:srgbClr val="0070C0"/>
              </a:solidFill>
            </a:endParaRPr>
          </a:p>
        </p:txBody>
      </p:sp>
      <p:pic>
        <p:nvPicPr>
          <p:cNvPr id="5124" name="Picture 4" descr="https://lh4.googleusercontent.com/tdG4q_I0zkkfKgtRjedZx5bYFFERw-1xycZVaToZoEaO7PNrbfXtbEgVNORgYN_QpnlMANr8_4KS5IhgLc7pD5wD9UlZGR4u8jSN7_QxkEvMDxdb84HNNn1ooEWeGeDgiDTObjFLYUUfP4YtD_4kCA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081" y="2879409"/>
            <a:ext cx="3592276" cy="24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56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1" y="0"/>
            <a:ext cx="10515600" cy="1325563"/>
          </a:xfrm>
        </p:spPr>
        <p:txBody>
          <a:bodyPr/>
          <a:lstStyle/>
          <a:p>
            <a:r>
              <a:rPr lang="es-ES" b="1" u="sng" dirty="0" smtClean="0">
                <a:solidFill>
                  <a:srgbClr val="002060"/>
                </a:solidFill>
              </a:rPr>
              <a:t>TEMÁTICAS A TRABAJAR</a:t>
            </a:r>
            <a:endParaRPr lang="es-CL" b="1" u="sng" dirty="0">
              <a:solidFill>
                <a:srgbClr val="00206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13955" y="1181237"/>
            <a:ext cx="970570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ES" sz="2400" dirty="0" smtClean="0">
                <a:solidFill>
                  <a:srgbClr val="002060"/>
                </a:solidFill>
              </a:rPr>
              <a:t>Lectura </a:t>
            </a:r>
            <a:r>
              <a:rPr lang="es-ES" sz="2400" dirty="0">
                <a:solidFill>
                  <a:srgbClr val="002060"/>
                </a:solidFill>
              </a:rPr>
              <a:t>del Acta de la Reunión </a:t>
            </a:r>
            <a:r>
              <a:rPr lang="es-ES" sz="2400" dirty="0" smtClean="0">
                <a:solidFill>
                  <a:srgbClr val="002060"/>
                </a:solidFill>
              </a:rPr>
              <a:t>Anterior</a:t>
            </a:r>
            <a:r>
              <a:rPr lang="es-ES" sz="2400" dirty="0">
                <a:solidFill>
                  <a:srgbClr val="002060"/>
                </a:solidFill>
              </a:rPr>
              <a:t> </a:t>
            </a:r>
            <a:r>
              <a:rPr lang="es-ES" sz="2400" dirty="0" smtClean="0">
                <a:solidFill>
                  <a:srgbClr val="002060"/>
                </a:solidFill>
              </a:rPr>
              <a:t>(Definición y Acuerdos)</a:t>
            </a:r>
          </a:p>
          <a:p>
            <a:pPr marL="457200" indent="-457200" algn="just">
              <a:buFont typeface="+mj-lt"/>
              <a:buAutoNum type="arabicPeriod"/>
            </a:pPr>
            <a:endParaRPr lang="es-ES" sz="2400" dirty="0">
              <a:solidFill>
                <a:srgbClr val="00206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>
                <a:solidFill>
                  <a:srgbClr val="002060"/>
                </a:solidFill>
              </a:rPr>
              <a:t>Información respecto al estado actual del Reglamento </a:t>
            </a:r>
            <a:r>
              <a:rPr lang="es-ES" sz="2400" dirty="0" smtClean="0">
                <a:solidFill>
                  <a:srgbClr val="002060"/>
                </a:solidFill>
              </a:rPr>
              <a:t>Interno</a:t>
            </a:r>
          </a:p>
          <a:p>
            <a:pPr marL="457200" indent="-457200" algn="just">
              <a:buFont typeface="+mj-lt"/>
              <a:buAutoNum type="arabicPeriod"/>
            </a:pPr>
            <a:endParaRPr lang="es-ES" sz="2400" dirty="0" smtClean="0">
              <a:solidFill>
                <a:srgbClr val="00206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 smtClean="0">
                <a:solidFill>
                  <a:srgbClr val="002060"/>
                </a:solidFill>
              </a:rPr>
              <a:t>Balance </a:t>
            </a:r>
            <a:r>
              <a:rPr lang="es-ES" sz="2400" dirty="0">
                <a:solidFill>
                  <a:srgbClr val="002060"/>
                </a:solidFill>
              </a:rPr>
              <a:t>del Plan de Gestión de la Buena Convivencia Escolar 2023</a:t>
            </a:r>
            <a:r>
              <a:rPr lang="es-ES" sz="2400" dirty="0" smtClean="0">
                <a:solidFill>
                  <a:srgbClr val="002060"/>
                </a:solidFill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es-ES" sz="2400" dirty="0">
              <a:solidFill>
                <a:srgbClr val="00206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 smtClean="0">
                <a:solidFill>
                  <a:srgbClr val="002060"/>
                </a:solidFill>
              </a:rPr>
              <a:t>Levantamiento </a:t>
            </a:r>
            <a:r>
              <a:rPr lang="es-ES" sz="2400" dirty="0">
                <a:solidFill>
                  <a:srgbClr val="002060"/>
                </a:solidFill>
              </a:rPr>
              <a:t>Inicial de necesidades y oportunidades de mejora para el año 2024</a:t>
            </a:r>
            <a:r>
              <a:rPr lang="es-ES" sz="2400" dirty="0" smtClean="0">
                <a:solidFill>
                  <a:srgbClr val="002060"/>
                </a:solidFill>
              </a:rPr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es-ES" sz="2400" dirty="0">
              <a:solidFill>
                <a:srgbClr val="00206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 err="1" smtClean="0">
                <a:solidFill>
                  <a:srgbClr val="002060"/>
                </a:solidFill>
              </a:rPr>
              <a:t>Éducation</a:t>
            </a:r>
            <a:r>
              <a:rPr lang="es-ES" sz="2400" dirty="0" smtClean="0">
                <a:solidFill>
                  <a:srgbClr val="002060"/>
                </a:solidFill>
              </a:rPr>
              <a:t> </a:t>
            </a:r>
            <a:r>
              <a:rPr lang="es-ES" sz="2400" dirty="0" err="1">
                <a:solidFill>
                  <a:srgbClr val="002060"/>
                </a:solidFill>
              </a:rPr>
              <a:t>au</a:t>
            </a:r>
            <a:r>
              <a:rPr lang="es-ES" sz="2400" dirty="0">
                <a:solidFill>
                  <a:srgbClr val="002060"/>
                </a:solidFill>
              </a:rPr>
              <a:t> </a:t>
            </a:r>
            <a:r>
              <a:rPr lang="es-ES" sz="2400" dirty="0" err="1">
                <a:solidFill>
                  <a:srgbClr val="002060"/>
                </a:solidFill>
              </a:rPr>
              <a:t>développement</a:t>
            </a:r>
            <a:r>
              <a:rPr lang="es-ES" sz="2400" dirty="0">
                <a:solidFill>
                  <a:srgbClr val="002060"/>
                </a:solidFill>
              </a:rPr>
              <a:t> </a:t>
            </a:r>
            <a:r>
              <a:rPr lang="es-ES" sz="2400" dirty="0" smtClean="0">
                <a:solidFill>
                  <a:srgbClr val="002060"/>
                </a:solidFill>
              </a:rPr>
              <a:t>durable</a:t>
            </a:r>
          </a:p>
          <a:p>
            <a:pPr marL="457200" indent="-457200" algn="just">
              <a:buFont typeface="+mj-lt"/>
              <a:buAutoNum type="arabicPeriod"/>
            </a:pPr>
            <a:endParaRPr lang="es-ES" sz="2400" dirty="0">
              <a:solidFill>
                <a:srgbClr val="002060"/>
              </a:solidFill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S" sz="2400" dirty="0" smtClean="0">
                <a:solidFill>
                  <a:srgbClr val="002060"/>
                </a:solidFill>
              </a:rPr>
              <a:t>Varios</a:t>
            </a:r>
            <a:r>
              <a:rPr lang="es-ES" sz="2400" dirty="0">
                <a:solidFill>
                  <a:srgbClr val="002060"/>
                </a:solidFill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s-ES" sz="24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es-ES" sz="2400" dirty="0">
              <a:solidFill>
                <a:srgbClr val="00206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endParaRPr lang="es-ES" sz="2400" dirty="0" smtClean="0">
              <a:solidFill>
                <a:srgbClr val="002060"/>
              </a:solidFill>
            </a:endParaRPr>
          </a:p>
          <a:p>
            <a:pPr marL="342900" indent="-342900" algn="just">
              <a:buFont typeface="+mj-lt"/>
              <a:buAutoNum type="arabicPeriod" startAt="3"/>
            </a:pPr>
            <a:endParaRPr lang="es-ES" sz="2400" dirty="0">
              <a:solidFill>
                <a:srgbClr val="002060"/>
              </a:solidFill>
            </a:endParaRPr>
          </a:p>
          <a:p>
            <a:pPr marL="342900" indent="-342900" algn="just">
              <a:buFont typeface="+mj-lt"/>
              <a:buAutoNum type="arabicPeriod" startAt="3"/>
            </a:pPr>
            <a:endParaRPr lang="es-ES" sz="2400" dirty="0" smtClean="0">
              <a:solidFill>
                <a:srgbClr val="002060"/>
              </a:solidFill>
            </a:endParaRPr>
          </a:p>
          <a:p>
            <a:pPr algn="just"/>
            <a:endParaRPr lang="es-ES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2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67051" y="-125398"/>
            <a:ext cx="3331030" cy="1054368"/>
          </a:xfrm>
        </p:spPr>
        <p:txBody>
          <a:bodyPr>
            <a:normAutofit fontScale="90000"/>
          </a:bodyPr>
          <a:lstStyle/>
          <a:p>
            <a:r>
              <a:rPr lang="es-ES" b="1" u="sng" dirty="0" smtClean="0">
                <a:solidFill>
                  <a:srgbClr val="002060"/>
                </a:solidFill>
              </a:rPr>
              <a:t/>
            </a:r>
            <a:br>
              <a:rPr lang="es-ES" b="1" u="sng" dirty="0" smtClean="0">
                <a:solidFill>
                  <a:srgbClr val="002060"/>
                </a:solidFill>
              </a:rPr>
            </a:b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</a:rPr>
              <a:t>Recordemos…</a:t>
            </a:r>
            <a:endParaRPr lang="es-C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05394" y="1408884"/>
            <a:ext cx="1397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dirty="0" smtClean="0">
              <a:solidFill>
                <a:srgbClr val="002060"/>
              </a:solidFill>
            </a:endParaRPr>
          </a:p>
          <a:p>
            <a:endParaRPr lang="es-CL" dirty="0"/>
          </a:p>
        </p:txBody>
      </p:sp>
      <p:sp>
        <p:nvSpPr>
          <p:cNvPr id="4" name="Rectángulo redondeado 3"/>
          <p:cNvSpPr/>
          <p:nvPr/>
        </p:nvSpPr>
        <p:spPr>
          <a:xfrm>
            <a:off x="1737359" y="2218743"/>
            <a:ext cx="9797144" cy="583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CL" dirty="0">
              <a:solidFill>
                <a:srgbClr val="002060"/>
              </a:solidFill>
            </a:endParaRPr>
          </a:p>
          <a:p>
            <a:pPr lvl="0"/>
            <a:r>
              <a:rPr lang="es-CL" sz="2000" dirty="0" smtClean="0">
                <a:solidFill>
                  <a:schemeClr val="bg1"/>
                </a:solidFill>
              </a:rPr>
              <a:t>Estimular </a:t>
            </a:r>
            <a:r>
              <a:rPr lang="es-CL" sz="2000" dirty="0">
                <a:solidFill>
                  <a:schemeClr val="bg1"/>
                </a:solidFill>
              </a:rPr>
              <a:t>y canalizar la participación de la comunidad en el Proyecto Educativo Institucional.</a:t>
            </a:r>
          </a:p>
          <a:p>
            <a:pPr algn="ctr"/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737359" y="3146985"/>
            <a:ext cx="9797144" cy="583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CL" dirty="0" smtClean="0">
              <a:solidFill>
                <a:srgbClr val="002060"/>
              </a:solidFill>
            </a:endParaRPr>
          </a:p>
          <a:p>
            <a:pPr lvl="0"/>
            <a:r>
              <a:rPr lang="es-CL" sz="2000" dirty="0" smtClean="0">
                <a:solidFill>
                  <a:schemeClr val="bg1"/>
                </a:solidFill>
              </a:rPr>
              <a:t>Promover </a:t>
            </a:r>
            <a:r>
              <a:rPr lang="es-CL" sz="2000" dirty="0">
                <a:solidFill>
                  <a:schemeClr val="bg1"/>
                </a:solidFill>
              </a:rPr>
              <a:t>la buena convivencia escolar y prevenir toda forma de violencia y discriminación.</a:t>
            </a:r>
          </a:p>
          <a:p>
            <a:pPr algn="ctr"/>
            <a:endParaRPr lang="es-CL" sz="2000" dirty="0"/>
          </a:p>
        </p:txBody>
      </p:sp>
      <p:sp>
        <p:nvSpPr>
          <p:cNvPr id="7" name="Rectángulo redondeado 6"/>
          <p:cNvSpPr/>
          <p:nvPr/>
        </p:nvSpPr>
        <p:spPr>
          <a:xfrm>
            <a:off x="1737359" y="4167051"/>
            <a:ext cx="9797144" cy="5839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CL" sz="2000" dirty="0" smtClean="0">
                <a:solidFill>
                  <a:schemeClr val="bg1"/>
                </a:solidFill>
              </a:rPr>
              <a:t>Participar </a:t>
            </a:r>
            <a:r>
              <a:rPr lang="es-CL" sz="2000" dirty="0">
                <a:solidFill>
                  <a:schemeClr val="bg1"/>
                </a:solidFill>
              </a:rPr>
              <a:t>en la elaboración del Plan de Gestión de Convivencia Escolar.</a:t>
            </a:r>
          </a:p>
          <a:p>
            <a:pPr algn="ctr"/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574765" y="2218743"/>
            <a:ext cx="666206" cy="58392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2060"/>
                </a:solidFill>
              </a:rPr>
              <a:t>1</a:t>
            </a:r>
            <a:endParaRPr lang="es-CL" dirty="0">
              <a:solidFill>
                <a:srgbClr val="002060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574765" y="3153760"/>
            <a:ext cx="666206" cy="58392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2060"/>
                </a:solidFill>
              </a:rPr>
              <a:t>2</a:t>
            </a:r>
            <a:endParaRPr lang="es-CL" dirty="0">
              <a:solidFill>
                <a:srgbClr val="002060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574765" y="4088777"/>
            <a:ext cx="666206" cy="58392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2060"/>
                </a:solidFill>
              </a:rPr>
              <a:t>3</a:t>
            </a:r>
            <a:endParaRPr lang="es-CL" dirty="0">
              <a:solidFill>
                <a:srgbClr val="002060"/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276498" y="7461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u="sng" dirty="0" smtClean="0">
                <a:solidFill>
                  <a:srgbClr val="002060"/>
                </a:solidFill>
              </a:rPr>
              <a:t/>
            </a:r>
            <a:br>
              <a:rPr lang="es-ES" b="1" u="sng" dirty="0" smtClean="0">
                <a:solidFill>
                  <a:srgbClr val="002060"/>
                </a:solidFill>
              </a:rPr>
            </a:br>
            <a:r>
              <a:rPr lang="es-ES" b="1" u="sng" dirty="0" smtClean="0">
                <a:solidFill>
                  <a:srgbClr val="002060"/>
                </a:solidFill>
              </a:rPr>
              <a:t>1. Constitución Comité</a:t>
            </a:r>
            <a:br>
              <a:rPr lang="es-ES" b="1" u="sng" dirty="0" smtClean="0">
                <a:solidFill>
                  <a:srgbClr val="002060"/>
                </a:solidFill>
              </a:rPr>
            </a:br>
            <a:r>
              <a:rPr lang="es-ES" b="1" u="sng" dirty="0" smtClean="0">
                <a:solidFill>
                  <a:srgbClr val="002060"/>
                </a:solidFill>
              </a:rPr>
              <a:t>A. Funciones: </a:t>
            </a:r>
            <a:endParaRPr lang="es-CL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66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806" y="169182"/>
            <a:ext cx="10515600" cy="1325563"/>
          </a:xfrm>
        </p:spPr>
        <p:txBody>
          <a:bodyPr/>
          <a:lstStyle/>
          <a:p>
            <a:r>
              <a:rPr lang="es-ES" b="1" u="sng" dirty="0" smtClean="0">
                <a:solidFill>
                  <a:srgbClr val="002060"/>
                </a:solidFill>
              </a:rPr>
              <a:t>Constitución Comité</a:t>
            </a:r>
            <a:br>
              <a:rPr lang="es-ES" b="1" u="sng" dirty="0" smtClean="0">
                <a:solidFill>
                  <a:srgbClr val="002060"/>
                </a:solidFill>
              </a:rPr>
            </a:br>
            <a:r>
              <a:rPr lang="es-ES" b="1" u="sng" dirty="0" smtClean="0">
                <a:solidFill>
                  <a:srgbClr val="002060"/>
                </a:solidFill>
              </a:rPr>
              <a:t>B. Periodicidad: </a:t>
            </a:r>
            <a:endParaRPr lang="es-CL" b="1" u="sng" dirty="0">
              <a:solidFill>
                <a:srgbClr val="00206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09898" y="2181496"/>
            <a:ext cx="10633165" cy="15696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400" dirty="0">
                <a:solidFill>
                  <a:srgbClr val="002060"/>
                </a:solidFill>
              </a:rPr>
              <a:t>Se </a:t>
            </a:r>
            <a:r>
              <a:rPr lang="es-CL" sz="2400" dirty="0" smtClean="0">
                <a:solidFill>
                  <a:srgbClr val="002060"/>
                </a:solidFill>
              </a:rPr>
              <a:t>acordó </a:t>
            </a:r>
            <a:r>
              <a:rPr lang="es-CL" sz="2400" dirty="0">
                <a:solidFill>
                  <a:srgbClr val="002060"/>
                </a:solidFill>
              </a:rPr>
              <a:t>desarrollar </a:t>
            </a:r>
            <a:r>
              <a:rPr lang="es-CL" sz="2400" b="1" dirty="0">
                <a:solidFill>
                  <a:srgbClr val="002060"/>
                </a:solidFill>
              </a:rPr>
              <a:t>a lo menos </a:t>
            </a:r>
            <a:r>
              <a:rPr lang="es-CL" sz="2400" b="1" dirty="0" smtClean="0">
                <a:solidFill>
                  <a:srgbClr val="002060"/>
                </a:solidFill>
              </a:rPr>
              <a:t>dos </a:t>
            </a:r>
            <a:r>
              <a:rPr lang="es-CL" sz="2400" b="1" dirty="0">
                <a:solidFill>
                  <a:srgbClr val="002060"/>
                </a:solidFill>
              </a:rPr>
              <a:t>reuniones en el presente año escolar</a:t>
            </a:r>
            <a:r>
              <a:rPr lang="es-CL" sz="2400" dirty="0">
                <a:solidFill>
                  <a:srgbClr val="002060"/>
                </a:solidFill>
              </a:rPr>
              <a:t>, realizando la convocatoria vía correo electrónico y dejando Acta de cada una de las instancias y los acuerdos establecidos</a:t>
            </a:r>
            <a:r>
              <a:rPr lang="es-CL" sz="2400" dirty="0" smtClean="0">
                <a:solidFill>
                  <a:srgbClr val="002060"/>
                </a:solidFill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4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s://lh6.googleusercontent.com/Q20QmU2_bDIAAgUXBART3Co38kF5g556apE-5ZWy83hxrItNBkODZnpxVi2RUaqQ3r9PgNslCnP-q83UbzIbOyn0Yb9-hfMqmm_WMlQbRJXv9alLKBoV0likKoI_FRAyY9HlnTVg87fQSjJK_KCTSw=s20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079" y="4049485"/>
            <a:ext cx="1883984" cy="188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6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806" y="169182"/>
            <a:ext cx="10515600" cy="1325563"/>
          </a:xfrm>
        </p:spPr>
        <p:txBody>
          <a:bodyPr/>
          <a:lstStyle/>
          <a:p>
            <a:r>
              <a:rPr lang="es-ES" b="1" u="sng" dirty="0" smtClean="0">
                <a:solidFill>
                  <a:srgbClr val="002060"/>
                </a:solidFill>
              </a:rPr>
              <a:t>C. Equipo de Convivencia Escolar 2023: </a:t>
            </a:r>
            <a:endParaRPr lang="es-CL" b="1" u="sng" dirty="0">
              <a:solidFill>
                <a:srgbClr val="00206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05394" y="1408884"/>
            <a:ext cx="1397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dirty="0" smtClean="0">
              <a:solidFill>
                <a:srgbClr val="002060"/>
              </a:solidFill>
            </a:endParaRPr>
          </a:p>
          <a:p>
            <a:endParaRPr lang="es-CL" dirty="0"/>
          </a:p>
        </p:txBody>
      </p:sp>
      <p:sp>
        <p:nvSpPr>
          <p:cNvPr id="5" name="CuadroTexto 4"/>
          <p:cNvSpPr txBox="1"/>
          <p:nvPr/>
        </p:nvSpPr>
        <p:spPr>
          <a:xfrm>
            <a:off x="365761" y="1881050"/>
            <a:ext cx="10672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CL" sz="2400" b="1" dirty="0" smtClean="0">
                <a:solidFill>
                  <a:srgbClr val="002060"/>
                </a:solidFill>
              </a:rPr>
              <a:t>Integrantes</a:t>
            </a:r>
            <a:r>
              <a:rPr lang="es-CL" sz="2400" dirty="0" smtClean="0">
                <a:solidFill>
                  <a:srgbClr val="002060"/>
                </a:solidFill>
              </a:rPr>
              <a:t>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2060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2060"/>
              </a:solidFill>
            </a:endParaRPr>
          </a:p>
          <a:p>
            <a:pPr lvl="0" algn="just"/>
            <a:endParaRPr lang="es-CL" sz="2400" dirty="0">
              <a:solidFill>
                <a:srgbClr val="002060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079637"/>
              </p:ext>
            </p:extLst>
          </p:nvPr>
        </p:nvGraphicFramePr>
        <p:xfrm>
          <a:off x="1465216" y="2441521"/>
          <a:ext cx="9298577" cy="2329820"/>
        </p:xfrm>
        <a:graphic>
          <a:graphicData uri="http://schemas.openxmlformats.org/drawingml/2006/table">
            <a:tbl>
              <a:tblPr firstRow="1" firstCol="1" bandRow="1"/>
              <a:tblGrid>
                <a:gridCol w="4204064">
                  <a:extLst>
                    <a:ext uri="{9D8B030D-6E8A-4147-A177-3AD203B41FA5}">
                      <a16:colId xmlns:a16="http://schemas.microsoft.com/office/drawing/2014/main" val="3016384219"/>
                    </a:ext>
                  </a:extLst>
                </a:gridCol>
                <a:gridCol w="5094513">
                  <a:extLst>
                    <a:ext uri="{9D8B030D-6E8A-4147-A177-3AD203B41FA5}">
                      <a16:colId xmlns:a16="http://schemas.microsoft.com/office/drawing/2014/main" val="3683045996"/>
                    </a:ext>
                  </a:extLst>
                </a:gridCol>
              </a:tblGrid>
              <a:tr h="2104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Rector(a)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Pascale ROBERT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311306"/>
                  </a:ext>
                </a:extLst>
              </a:tr>
              <a:tr h="3669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Encargado(a) de Convivencia Escolar 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Dominique de HALLEUX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330127"/>
                  </a:ext>
                </a:extLst>
              </a:tr>
              <a:tr h="210463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Integrantes Equipo de Convivencia </a:t>
                      </a:r>
                      <a:r>
                        <a:rPr lang="es-ES" sz="16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Escolar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María Elena PONTON, Vicerrectora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2178211"/>
                  </a:ext>
                </a:extLst>
              </a:tr>
              <a:tr h="210463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Jalila RONCHINI, Directora de Primaria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0305049"/>
                  </a:ext>
                </a:extLst>
              </a:tr>
              <a:tr h="210463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Andrea </a:t>
                      </a:r>
                      <a:r>
                        <a:rPr lang="es-ES" sz="1600" b="1" dirty="0" err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Luer</a:t>
                      </a:r>
                      <a:r>
                        <a:rPr lang="es-ES" sz="16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Sanhueza, Psicóloga </a:t>
                      </a:r>
                      <a:r>
                        <a:rPr lang="es-ES" sz="16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Convivencia (Incorporación 2023)</a:t>
                      </a:r>
                      <a:endParaRPr lang="es-CL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7235866"/>
                  </a:ext>
                </a:extLst>
              </a:tr>
              <a:tr h="210463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Sofia Bornscheuer, Psicóloga Primaria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379058"/>
                  </a:ext>
                </a:extLst>
              </a:tr>
              <a:tr h="210463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Pamela Olavarría, Psicóloga Secundaria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2851577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65761" y="5222021"/>
            <a:ext cx="10672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CL" sz="2400" b="1" dirty="0" smtClean="0">
                <a:solidFill>
                  <a:srgbClr val="002060"/>
                </a:solidFill>
              </a:rPr>
              <a:t>Reuniones implementadas</a:t>
            </a:r>
            <a:r>
              <a:rPr lang="es-CL" sz="2400" dirty="0" smtClean="0">
                <a:solidFill>
                  <a:srgbClr val="002060"/>
                </a:solidFill>
              </a:rPr>
              <a:t>: 8 reuniones realizadas a la fecha.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2060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2060"/>
              </a:solidFill>
            </a:endParaRPr>
          </a:p>
          <a:p>
            <a:pPr lvl="0" algn="just"/>
            <a:endParaRPr lang="es-CL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41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869" y="273685"/>
            <a:ext cx="10515600" cy="1325563"/>
          </a:xfrm>
        </p:spPr>
        <p:txBody>
          <a:bodyPr/>
          <a:lstStyle/>
          <a:p>
            <a:r>
              <a:rPr lang="es-ES" b="1" u="sng" dirty="0" smtClean="0">
                <a:solidFill>
                  <a:srgbClr val="002060"/>
                </a:solidFill>
              </a:rPr>
              <a:t>2. Reglamento Interno 2023 (RIE)</a:t>
            </a:r>
            <a:br>
              <a:rPr lang="es-ES" b="1" u="sng" dirty="0" smtClean="0">
                <a:solidFill>
                  <a:srgbClr val="002060"/>
                </a:solidFill>
              </a:rPr>
            </a:br>
            <a:endParaRPr lang="es-CL" b="1" u="sng" dirty="0">
              <a:solidFill>
                <a:srgbClr val="00206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05394" y="1408884"/>
            <a:ext cx="1397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dirty="0" smtClean="0">
              <a:solidFill>
                <a:srgbClr val="002060"/>
              </a:solidFill>
            </a:endParaRPr>
          </a:p>
          <a:p>
            <a:endParaRPr lang="es-CL" dirty="0"/>
          </a:p>
        </p:txBody>
      </p:sp>
      <p:sp>
        <p:nvSpPr>
          <p:cNvPr id="5" name="CuadroTexto 4"/>
          <p:cNvSpPr txBox="1"/>
          <p:nvPr/>
        </p:nvSpPr>
        <p:spPr>
          <a:xfrm>
            <a:off x="418011" y="1494745"/>
            <a:ext cx="106201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CL" sz="2400" b="1" dirty="0" smtClean="0">
                <a:solidFill>
                  <a:srgbClr val="002060"/>
                </a:solidFill>
              </a:rPr>
              <a:t>Estado Actual: </a:t>
            </a:r>
            <a:r>
              <a:rPr lang="es-CL" sz="2400" dirty="0" smtClean="0">
                <a:solidFill>
                  <a:srgbClr val="002060"/>
                </a:solidFill>
              </a:rPr>
              <a:t>Versión actualizada en revisión.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s-CL" sz="2400" dirty="0">
              <a:solidFill>
                <a:srgbClr val="002060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CL" sz="2400" b="1" dirty="0" smtClean="0">
                <a:solidFill>
                  <a:srgbClr val="002060"/>
                </a:solidFill>
              </a:rPr>
              <a:t>Miércoles 20 de diciembre</a:t>
            </a:r>
            <a:r>
              <a:rPr lang="es-CL" sz="2400" dirty="0" smtClean="0">
                <a:solidFill>
                  <a:srgbClr val="002060"/>
                </a:solidFill>
              </a:rPr>
              <a:t>, en </a:t>
            </a:r>
            <a:r>
              <a:rPr lang="es-CL" sz="2400" b="1" dirty="0" smtClean="0">
                <a:solidFill>
                  <a:srgbClr val="002060"/>
                </a:solidFill>
              </a:rPr>
              <a:t>Consejo de Establecimiento </a:t>
            </a:r>
            <a:r>
              <a:rPr lang="es-CL" sz="2400" dirty="0" smtClean="0">
                <a:solidFill>
                  <a:srgbClr val="002060"/>
                </a:solidFill>
              </a:rPr>
              <a:t>se </a:t>
            </a:r>
            <a:r>
              <a:rPr lang="es-CL" sz="2400" b="1" dirty="0" smtClean="0">
                <a:solidFill>
                  <a:srgbClr val="002060"/>
                </a:solidFill>
              </a:rPr>
              <a:t>aprobó </a:t>
            </a:r>
            <a:r>
              <a:rPr lang="es-CL" sz="2400" dirty="0" smtClean="0">
                <a:solidFill>
                  <a:srgbClr val="002060"/>
                </a:solidFill>
              </a:rPr>
              <a:t>incorporar </a:t>
            </a:r>
            <a:r>
              <a:rPr lang="es-CL" sz="2400" b="1" dirty="0" smtClean="0">
                <a:solidFill>
                  <a:srgbClr val="002060"/>
                </a:solidFill>
              </a:rPr>
              <a:t>prohibición</a:t>
            </a:r>
            <a:r>
              <a:rPr lang="es-CL" sz="2400" dirty="0" smtClean="0">
                <a:solidFill>
                  <a:srgbClr val="002060"/>
                </a:solidFill>
              </a:rPr>
              <a:t> general del </a:t>
            </a:r>
            <a:r>
              <a:rPr lang="es-CL" sz="2400" b="1" dirty="0" smtClean="0">
                <a:solidFill>
                  <a:srgbClr val="002060"/>
                </a:solidFill>
              </a:rPr>
              <a:t>uso de celular </a:t>
            </a:r>
            <a:r>
              <a:rPr lang="es-CL" sz="2400" dirty="0" smtClean="0">
                <a:solidFill>
                  <a:srgbClr val="002060"/>
                </a:solidFill>
              </a:rPr>
              <a:t>para los estudiantes.</a:t>
            </a:r>
          </a:p>
          <a:p>
            <a:pPr lvl="0" algn="just"/>
            <a:endParaRPr lang="es-ES" sz="2400" b="1" dirty="0" smtClean="0">
              <a:solidFill>
                <a:srgbClr val="002060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rgbClr val="002060"/>
                </a:solidFill>
              </a:rPr>
              <a:t>Marzo 2024</a:t>
            </a:r>
            <a:r>
              <a:rPr lang="es-ES" sz="2400" dirty="0" smtClean="0">
                <a:solidFill>
                  <a:srgbClr val="002060"/>
                </a:solidFill>
              </a:rPr>
              <a:t>: En Consejo de establecimiento se aprobará versión actualizada del RIE para el año 2024.</a:t>
            </a:r>
            <a:endParaRPr lang="es-ES" sz="2400" dirty="0">
              <a:solidFill>
                <a:srgbClr val="002060"/>
              </a:solidFill>
            </a:endParaRPr>
          </a:p>
          <a:p>
            <a:pPr lvl="0" algn="just"/>
            <a:endParaRPr lang="es-CL" sz="2400" dirty="0">
              <a:solidFill>
                <a:srgbClr val="00206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0316" y="4038066"/>
            <a:ext cx="1839684" cy="235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70758" y="-72798"/>
            <a:ext cx="11597640" cy="1372235"/>
          </a:xfrm>
        </p:spPr>
        <p:txBody>
          <a:bodyPr/>
          <a:lstStyle/>
          <a:p>
            <a:r>
              <a:rPr lang="es-ES" b="1" u="sng" dirty="0" smtClean="0">
                <a:solidFill>
                  <a:srgbClr val="002060"/>
                </a:solidFill>
              </a:rPr>
              <a:t>3. Plan de Gestión Convivencia Escolar 2023 (PGCE)</a:t>
            </a:r>
            <a:endParaRPr lang="es-CL" b="1" u="sng" dirty="0">
              <a:solidFill>
                <a:srgbClr val="00206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18010" y="2911877"/>
            <a:ext cx="10620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rgbClr val="002060"/>
                </a:solidFill>
              </a:rPr>
              <a:t>Propuesta </a:t>
            </a:r>
            <a:r>
              <a:rPr lang="es-ES" sz="2400" b="1" dirty="0">
                <a:solidFill>
                  <a:srgbClr val="002060"/>
                </a:solidFill>
              </a:rPr>
              <a:t>PGCE </a:t>
            </a:r>
            <a:r>
              <a:rPr lang="es-ES" sz="2400" b="1" dirty="0" smtClean="0">
                <a:solidFill>
                  <a:srgbClr val="002060"/>
                </a:solidFill>
              </a:rPr>
              <a:t>2023: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s-ES" sz="2400" b="1" dirty="0">
              <a:solidFill>
                <a:schemeClr val="tx2"/>
              </a:solidFill>
            </a:endParaRPr>
          </a:p>
          <a:p>
            <a:pPr lvl="0" algn="just"/>
            <a:r>
              <a:rPr lang="es-ES" sz="2400" b="1" dirty="0" smtClean="0">
                <a:solidFill>
                  <a:schemeClr val="tx2"/>
                </a:solidFill>
              </a:rPr>
              <a:t>  </a:t>
            </a:r>
            <a:endParaRPr lang="es-ES" sz="2400" dirty="0" smtClean="0">
              <a:solidFill>
                <a:schemeClr val="tx2"/>
              </a:solidFill>
            </a:endParaRPr>
          </a:p>
          <a:p>
            <a:pPr lvl="0" algn="just"/>
            <a:endParaRPr lang="es-CL" sz="2400" dirty="0">
              <a:solidFill>
                <a:srgbClr val="002060"/>
              </a:solidFill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696141" y="3348438"/>
            <a:ext cx="10063842" cy="31100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dirty="0" smtClean="0">
                <a:solidFill>
                  <a:srgbClr val="002060"/>
                </a:solidFill>
              </a:rPr>
              <a:t>En </a:t>
            </a:r>
            <a:r>
              <a:rPr lang="es-ES" sz="2000" dirty="0">
                <a:solidFill>
                  <a:srgbClr val="002060"/>
                </a:solidFill>
              </a:rPr>
              <a:t>coherencia a los </a:t>
            </a:r>
            <a:r>
              <a:rPr lang="es-ES" sz="2000" b="1" dirty="0">
                <a:solidFill>
                  <a:srgbClr val="002060"/>
                </a:solidFill>
              </a:rPr>
              <a:t>tres Ejes del Proyecto del Establecimiento</a:t>
            </a:r>
            <a:r>
              <a:rPr lang="es-ES" sz="2000" dirty="0">
                <a:solidFill>
                  <a:srgbClr val="002060"/>
                </a:solidFill>
              </a:rPr>
              <a:t>, a las </a:t>
            </a:r>
            <a:r>
              <a:rPr lang="es-ES" sz="2000" b="1" dirty="0">
                <a:solidFill>
                  <a:srgbClr val="002060"/>
                </a:solidFill>
              </a:rPr>
              <a:t>necesidades </a:t>
            </a:r>
            <a:r>
              <a:rPr lang="es-ES" sz="2000" dirty="0">
                <a:solidFill>
                  <a:srgbClr val="002060"/>
                </a:solidFill>
              </a:rPr>
              <a:t>identificadas y a los </a:t>
            </a:r>
            <a:r>
              <a:rPr lang="es-ES" sz="2000" b="1" dirty="0">
                <a:solidFill>
                  <a:srgbClr val="002060"/>
                </a:solidFill>
              </a:rPr>
              <a:t>Estándares Indicativos de Desempeño </a:t>
            </a:r>
            <a:r>
              <a:rPr lang="es-ES" sz="2000" dirty="0">
                <a:solidFill>
                  <a:srgbClr val="002060"/>
                </a:solidFill>
              </a:rPr>
              <a:t>propuestos por el Sistema Nacional de Aseguramiento de la Calidad, se propone que el diseño </a:t>
            </a:r>
            <a:r>
              <a:rPr lang="es-ES" sz="2000" dirty="0" smtClean="0">
                <a:solidFill>
                  <a:srgbClr val="002060"/>
                </a:solidFill>
              </a:rPr>
              <a:t>del PGCE </a:t>
            </a:r>
            <a:r>
              <a:rPr lang="es-ES" sz="2000" dirty="0" err="1" smtClean="0">
                <a:solidFill>
                  <a:srgbClr val="002060"/>
                </a:solidFill>
              </a:rPr>
              <a:t>intencione</a:t>
            </a:r>
            <a:r>
              <a:rPr lang="es-ES" sz="2000" dirty="0" smtClean="0">
                <a:solidFill>
                  <a:srgbClr val="002060"/>
                </a:solidFill>
              </a:rPr>
              <a:t> </a:t>
            </a:r>
            <a:r>
              <a:rPr lang="es-ES" sz="2000" b="1" dirty="0">
                <a:solidFill>
                  <a:srgbClr val="002060"/>
                </a:solidFill>
              </a:rPr>
              <a:t>tres dimensiones de gestión</a:t>
            </a:r>
            <a:r>
              <a:rPr lang="es-ES" sz="2000" dirty="0" smtClean="0">
                <a:solidFill>
                  <a:srgbClr val="002060"/>
                </a:solidFill>
              </a:rPr>
              <a:t>:</a:t>
            </a:r>
          </a:p>
          <a:p>
            <a:pPr algn="just"/>
            <a:endParaRPr lang="es-ES" sz="20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2000" b="1" dirty="0" smtClean="0">
                <a:solidFill>
                  <a:srgbClr val="002060"/>
                </a:solidFill>
              </a:rPr>
              <a:t>Formación </a:t>
            </a:r>
            <a:r>
              <a:rPr lang="es-ES" sz="2000" dirty="0" smtClean="0">
                <a:solidFill>
                  <a:srgbClr val="002060"/>
                </a:solidFill>
              </a:rPr>
              <a:t>(2 acciones)</a:t>
            </a:r>
            <a:endParaRPr lang="es-ES" sz="20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2000" b="1" dirty="0" smtClean="0">
                <a:solidFill>
                  <a:srgbClr val="002060"/>
                </a:solidFill>
              </a:rPr>
              <a:t>Convivencia </a:t>
            </a:r>
            <a:r>
              <a:rPr lang="es-ES" sz="2000" dirty="0" smtClean="0">
                <a:solidFill>
                  <a:srgbClr val="002060"/>
                </a:solidFill>
              </a:rPr>
              <a:t>(1 acción)</a:t>
            </a:r>
            <a:endParaRPr lang="es-ES" sz="20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rgbClr val="002060"/>
                </a:solidFill>
              </a:rPr>
              <a:t>Participación y Vida </a:t>
            </a:r>
            <a:r>
              <a:rPr lang="es-ES" sz="2000" b="1" dirty="0" smtClean="0">
                <a:solidFill>
                  <a:srgbClr val="002060"/>
                </a:solidFill>
              </a:rPr>
              <a:t>Democrática</a:t>
            </a:r>
            <a:r>
              <a:rPr lang="es-ES" sz="2000" dirty="0" smtClean="0">
                <a:solidFill>
                  <a:srgbClr val="002060"/>
                </a:solidFill>
              </a:rPr>
              <a:t> (2 acciones).</a:t>
            </a:r>
            <a:endParaRPr lang="es-CL" sz="2000" dirty="0"/>
          </a:p>
          <a:p>
            <a:pPr algn="ctr"/>
            <a:endParaRPr lang="es-CL" dirty="0"/>
          </a:p>
        </p:txBody>
      </p:sp>
      <p:sp>
        <p:nvSpPr>
          <p:cNvPr id="7" name="CuadroTexto 6"/>
          <p:cNvSpPr txBox="1"/>
          <p:nvPr/>
        </p:nvSpPr>
        <p:spPr>
          <a:xfrm>
            <a:off x="418010" y="1123937"/>
            <a:ext cx="10620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sz="2400" b="1" dirty="0" smtClean="0">
                <a:solidFill>
                  <a:srgbClr val="002060"/>
                </a:solidFill>
              </a:rPr>
              <a:t>Ejes Proyecto del Establecimiento: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s-ES" sz="2400" b="1" dirty="0">
              <a:solidFill>
                <a:schemeClr val="tx2"/>
              </a:solidFill>
            </a:endParaRPr>
          </a:p>
          <a:p>
            <a:pPr lvl="0" algn="just"/>
            <a:r>
              <a:rPr lang="es-ES" sz="2400" b="1" dirty="0" smtClean="0">
                <a:solidFill>
                  <a:schemeClr val="tx2"/>
                </a:solidFill>
              </a:rPr>
              <a:t>  </a:t>
            </a:r>
            <a:endParaRPr lang="es-ES" sz="2400" dirty="0" smtClean="0">
              <a:solidFill>
                <a:schemeClr val="tx2"/>
              </a:solidFill>
            </a:endParaRPr>
          </a:p>
          <a:p>
            <a:pPr lvl="0" algn="just"/>
            <a:endParaRPr lang="es-CL" sz="2400" dirty="0">
              <a:solidFill>
                <a:srgbClr val="002060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974270" y="1662315"/>
            <a:ext cx="9567455" cy="103128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s-ES" sz="2000" dirty="0" smtClean="0">
                <a:solidFill>
                  <a:srgbClr val="002060"/>
                </a:solidFill>
              </a:rPr>
              <a:t>Una </a:t>
            </a:r>
            <a:r>
              <a:rPr lang="es-ES" sz="2000" dirty="0">
                <a:solidFill>
                  <a:srgbClr val="002060"/>
                </a:solidFill>
              </a:rPr>
              <a:t>oferta educativa trilingüe de excelencia.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 smtClean="0">
                <a:solidFill>
                  <a:srgbClr val="002060"/>
                </a:solidFill>
              </a:rPr>
              <a:t>Un </a:t>
            </a:r>
            <a:r>
              <a:rPr lang="es-ES" sz="2000" dirty="0">
                <a:solidFill>
                  <a:srgbClr val="002060"/>
                </a:solidFill>
              </a:rPr>
              <a:t>colegio en donde el desarrollo personal y la expresión son fundamentales.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 smtClean="0">
                <a:solidFill>
                  <a:srgbClr val="002060"/>
                </a:solidFill>
              </a:rPr>
              <a:t>Un </a:t>
            </a:r>
            <a:r>
              <a:rPr lang="es-ES" sz="2000" dirty="0">
                <a:solidFill>
                  <a:srgbClr val="002060"/>
                </a:solidFill>
              </a:rPr>
              <a:t>colegio comprometido con su entorno y abierto al mundo.</a:t>
            </a:r>
          </a:p>
        </p:txBody>
      </p:sp>
    </p:spTree>
    <p:extLst>
      <p:ext uri="{BB962C8B-B14F-4D97-AF65-F5344CB8AC3E}">
        <p14:creationId xmlns:p14="http://schemas.microsoft.com/office/powerpoint/2010/main" val="63061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932" y="0"/>
            <a:ext cx="11754394" cy="1325563"/>
          </a:xfrm>
        </p:spPr>
        <p:txBody>
          <a:bodyPr/>
          <a:lstStyle/>
          <a:p>
            <a:r>
              <a:rPr lang="es-ES" b="1" u="sng" dirty="0" smtClean="0">
                <a:solidFill>
                  <a:srgbClr val="002060"/>
                </a:solidFill>
              </a:rPr>
              <a:t>3.Implementación</a:t>
            </a:r>
            <a:br>
              <a:rPr lang="es-ES" b="1" u="sng" dirty="0" smtClean="0">
                <a:solidFill>
                  <a:srgbClr val="002060"/>
                </a:solidFill>
              </a:rPr>
            </a:br>
            <a:r>
              <a:rPr lang="es-ES" b="1" u="sng" dirty="0" smtClean="0">
                <a:solidFill>
                  <a:srgbClr val="002060"/>
                </a:solidFill>
              </a:rPr>
              <a:t>Plan de Gestión Convivencia Escolar 2023</a:t>
            </a:r>
            <a:endParaRPr lang="es-CL" b="1" u="sng" dirty="0">
              <a:solidFill>
                <a:srgbClr val="002060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489579"/>
              </p:ext>
            </p:extLst>
          </p:nvPr>
        </p:nvGraphicFramePr>
        <p:xfrm>
          <a:off x="1536832" y="1590494"/>
          <a:ext cx="8377877" cy="4852903"/>
        </p:xfrm>
        <a:graphic>
          <a:graphicData uri="http://schemas.openxmlformats.org/drawingml/2006/table">
            <a:tbl>
              <a:tblPr firstRow="1" firstCol="1" bandRow="1"/>
              <a:tblGrid>
                <a:gridCol w="2210360">
                  <a:extLst>
                    <a:ext uri="{9D8B030D-6E8A-4147-A177-3AD203B41FA5}">
                      <a16:colId xmlns:a16="http://schemas.microsoft.com/office/drawing/2014/main" val="2145655193"/>
                    </a:ext>
                  </a:extLst>
                </a:gridCol>
                <a:gridCol w="4099622">
                  <a:extLst>
                    <a:ext uri="{9D8B030D-6E8A-4147-A177-3AD203B41FA5}">
                      <a16:colId xmlns:a16="http://schemas.microsoft.com/office/drawing/2014/main" val="182477355"/>
                    </a:ext>
                  </a:extLst>
                </a:gridCol>
                <a:gridCol w="2067895">
                  <a:extLst>
                    <a:ext uri="{9D8B030D-6E8A-4147-A177-3AD203B41FA5}">
                      <a16:colId xmlns:a16="http://schemas.microsoft.com/office/drawing/2014/main" val="1537724148"/>
                    </a:ext>
                  </a:extLst>
                </a:gridCol>
              </a:tblGrid>
              <a:tr h="7064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DIMENSIÓN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ACCIÓN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IMPLEMENTACIÓN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0293754"/>
                  </a:ext>
                </a:extLst>
              </a:tr>
              <a:tr h="62449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FORMACIÓN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Acompañamiento al Rol Formativo de Profesores/as Principales </a:t>
                      </a:r>
                      <a:r>
                        <a:rPr lang="es-C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(secundaria)</a:t>
                      </a:r>
                    </a:p>
                  </a:txBody>
                  <a:tcPr marL="63982" marR="63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3982" marR="63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84438"/>
                  </a:ext>
                </a:extLst>
              </a:tr>
              <a:tr h="706447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Promoviendo el Autocuidado en los estudiantes 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(Intervenciones en Aula)</a:t>
                      </a:r>
                    </a:p>
                  </a:txBody>
                  <a:tcPr marL="63982" marR="63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  <a:p>
                      <a:pPr marL="2247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982" marR="63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348254"/>
                  </a:ext>
                </a:extLst>
              </a:tr>
              <a:tr h="7806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CONVIVENCIA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Construyendo un Ambiente de Respeto y Buen Trato entre Estudiantes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(Intervenciones en Aula)</a:t>
                      </a:r>
                    </a:p>
                  </a:txBody>
                  <a:tcPr marL="63982" marR="63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982" marR="63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636087"/>
                  </a:ext>
                </a:extLst>
              </a:tr>
              <a:tr h="78061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PARTICIPACIÓN Y VIDA DEMOCRÁTICA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982" marR="63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Fortaleciendo Nuestra Identidad y Participación/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(Encuentros Institucionales, Charlas)</a:t>
                      </a:r>
                    </a:p>
                  </a:txBody>
                  <a:tcPr marL="63982" marR="63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3982" marR="63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9747886"/>
                  </a:ext>
                </a:extLst>
              </a:tr>
              <a:tr h="78061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Fortaleciendo nuestra Responsabilidad con el Entorno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(Eco delegados por curso)</a:t>
                      </a:r>
                    </a:p>
                  </a:txBody>
                  <a:tcPr marL="63982" marR="63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3982" marR="639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22835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75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932" y="-196579"/>
            <a:ext cx="11754394" cy="1325563"/>
          </a:xfrm>
        </p:spPr>
        <p:txBody>
          <a:bodyPr>
            <a:normAutofit/>
          </a:bodyPr>
          <a:lstStyle/>
          <a:p>
            <a:r>
              <a:rPr lang="es-ES" b="1" u="sng" dirty="0" smtClean="0">
                <a:solidFill>
                  <a:srgbClr val="002060"/>
                </a:solidFill>
              </a:rPr>
              <a:t>Temáticas Trabajadas Primaria</a:t>
            </a:r>
            <a:endParaRPr lang="es-CL" b="1" u="sng" dirty="0">
              <a:solidFill>
                <a:srgbClr val="002060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974584"/>
              </p:ext>
            </p:extLst>
          </p:nvPr>
        </p:nvGraphicFramePr>
        <p:xfrm>
          <a:off x="457201" y="802767"/>
          <a:ext cx="10659289" cy="57603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3587">
                  <a:extLst>
                    <a:ext uri="{9D8B030D-6E8A-4147-A177-3AD203B41FA5}">
                      <a16:colId xmlns:a16="http://schemas.microsoft.com/office/drawing/2014/main" val="2563014852"/>
                    </a:ext>
                  </a:extLst>
                </a:gridCol>
                <a:gridCol w="9705702">
                  <a:extLst>
                    <a:ext uri="{9D8B030D-6E8A-4147-A177-3AD203B41FA5}">
                      <a16:colId xmlns:a16="http://schemas.microsoft.com/office/drawing/2014/main" val="1245339272"/>
                    </a:ext>
                  </a:extLst>
                </a:gridCol>
              </a:tblGrid>
              <a:tr h="1431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</a:rPr>
                        <a:t>CURSO</a:t>
                      </a:r>
                      <a:endParaRPr lang="es-CL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92" marR="427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</a:rPr>
                        <a:t>TEMÁTICAS</a:t>
                      </a:r>
                      <a:endParaRPr lang="es-CL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92" marR="427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863495"/>
                  </a:ext>
                </a:extLst>
              </a:tr>
              <a:tr h="599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</a:rPr>
                        <a:t>PSA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92" marR="427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Fortalecer la expresión emocional, así como la capacidad de escucha y respeto por los demás.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Fomentar la expresión emocional a través del lenguaje verbal y el lenguaje corporal.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Fomentar la empatía y capacidad de mentalización.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Autorregulación a través de la práctica de yoga.</a:t>
                      </a:r>
                      <a:endParaRPr lang="es-C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92" marR="427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0818066"/>
                  </a:ext>
                </a:extLst>
              </a:tr>
              <a:tr h="1359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 </a:t>
                      </a:r>
                      <a:r>
                        <a:rPr lang="es-CL" sz="1400" dirty="0" smtClean="0">
                          <a:effectLst/>
                        </a:rPr>
                        <a:t>CP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92" marR="427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Desarrollar habilidades de alfabetización, expresión y autoconocimiento emocional, así como la capacidad de mentalización y empatía.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Reforzar la importancia de expresar lo que nos ocurre y fomentar los espacios de comunicación con el adulto.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Abordar la temática del guardar silencio, propiciando una reflexión asociada al impacto negativo que esto puede tener.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Fomentar la expresión emocional a través del lenguaje verbal y el lenguaje corporal.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Proponer un espacio de conexión cuerpo – mente a través de posturas de yoga.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Desarrollar la capacidad de abordar los conflictos de manera pacífica.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Fortalecer el vínculo con el colegio y clima de aula.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Fortalecer el autoconocimiento y conocimiento de los demás.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Fortalecer la autoestima.</a:t>
                      </a:r>
                      <a:endParaRPr lang="es-C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92" marR="427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476657"/>
                  </a:ext>
                </a:extLst>
              </a:tr>
              <a:tr h="3623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 </a:t>
                      </a:r>
                      <a:r>
                        <a:rPr lang="es-CL" sz="1400" dirty="0" smtClean="0">
                          <a:effectLst/>
                        </a:rPr>
                        <a:t>CE1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92" marR="427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 smtClean="0">
                          <a:effectLst/>
                        </a:rPr>
                        <a:t>Fortalecer </a:t>
                      </a:r>
                      <a:r>
                        <a:rPr lang="es-CL" sz="900" dirty="0">
                          <a:effectLst/>
                        </a:rPr>
                        <a:t>el buen trato, la empatía, amistad y la sana convivencia escolar.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Propiciar un espacio de reflexión en torno a las dinámicas que fomentan la exclusión/inclusión en las diferentes relaciones sociales.</a:t>
                      </a:r>
                      <a:endParaRPr lang="es-C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92" marR="427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90417"/>
                  </a:ext>
                </a:extLst>
              </a:tr>
              <a:tr h="599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 </a:t>
                      </a:r>
                      <a:r>
                        <a:rPr lang="es-CL" sz="1400" dirty="0" smtClean="0">
                          <a:effectLst/>
                        </a:rPr>
                        <a:t>CE2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92" marR="427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Propiciar un espacio de reflexión en torno a las temáticas de la empatía y la amistad.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Promover la convivencia escolar y el respeto por la diversidad.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Fomentar el autoconocimiento y la capacidad introspectiva.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Fortalecer los vínculos y el sentido de pertenencia al grupo.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92" marR="427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5337121"/>
                  </a:ext>
                </a:extLst>
              </a:tr>
              <a:tr h="9033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 </a:t>
                      </a:r>
                      <a:r>
                        <a:rPr lang="es-CL" sz="1400" dirty="0" smtClean="0">
                          <a:effectLst/>
                        </a:rPr>
                        <a:t>CM1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92" marR="427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Autoconocimiento, buen trato, inclusión y buena convivencia.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Estimular la capacidad de empatía y mentalización de estados emocionales.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Desarrollar habilidades socioemocionales como la empatía.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Propiciar un espacio de reflexión en torno al uso responsable de la tecnología, considerando los aspectos positivos y negativos del uso de internet, así como los aspectos relevantes para navegar por internet de forma segura.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Incentivar el respeto por las diferencias y aceptación de la diversidad.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92" marR="427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842702"/>
                  </a:ext>
                </a:extLst>
              </a:tr>
              <a:tr h="787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 </a:t>
                      </a:r>
                      <a:r>
                        <a:rPr lang="es-CL" sz="1400" dirty="0" smtClean="0">
                          <a:effectLst/>
                        </a:rPr>
                        <a:t>CM2</a:t>
                      </a:r>
                      <a:endParaRPr lang="es-CL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 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92" marR="427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Fortalecer la habilidad de alfabetización emocional.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Fomentar el buen trato y el sentido de la amistad.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Conversar sobre los conceptos de libertad, empatía y respeto.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Incentivar el respeto por las diferencias y aceptación de la diversidad.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Reconocer y reflexionar sobre las características de la pubertad.</a:t>
                      </a:r>
                      <a:endParaRPr lang="es-C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92" marR="427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4713196"/>
                  </a:ext>
                </a:extLst>
              </a:tr>
              <a:tr h="599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</a:rPr>
                        <a:t> </a:t>
                      </a:r>
                      <a:r>
                        <a:rPr lang="es-CL" sz="1400" dirty="0" smtClean="0">
                          <a:effectLst/>
                        </a:rPr>
                        <a:t>6</a:t>
                      </a:r>
                      <a:r>
                        <a:rPr lang="es-CL" sz="1400" baseline="30000" dirty="0" smtClean="0">
                          <a:effectLst/>
                        </a:rPr>
                        <a:t>ème</a:t>
                      </a:r>
                      <a:r>
                        <a:rPr lang="es-CL" sz="1400" dirty="0" smtClean="0">
                          <a:effectLst/>
                        </a:rPr>
                        <a:t> </a:t>
                      </a:r>
                      <a:endParaRPr lang="es-C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92" marR="427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Reconocer características de la propia identidad a través de una actividad de expresión emocional.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Reflexionar y dialogar sobre la libertad en un contexto de sana convivencia escolar.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Reconocer y reflexionar sobre las características de la pubertad (físicas, psicológicas y sociales).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Profundizar en el significado de una buena convivencia escolar y establecer compromisos para cuidar de ella.</a:t>
                      </a:r>
                      <a:endParaRPr lang="es-C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92" marR="427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798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62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1477</Words>
  <Application>Microsoft Office PowerPoint</Application>
  <PresentationFormat>Panorámica</PresentationFormat>
  <Paragraphs>280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Symbol</vt:lpstr>
      <vt:lpstr>Times New Roman</vt:lpstr>
      <vt:lpstr>Wingdings</vt:lpstr>
      <vt:lpstr>Tema de Office</vt:lpstr>
      <vt:lpstr>Reunión Final 2023 Comité de Convivencia Escolar y Comité d'éducation à la santé et à la citoyenneté et à l'environnement (CESCE).</vt:lpstr>
      <vt:lpstr>TEMÁTICAS A TRABAJAR</vt:lpstr>
      <vt:lpstr> Recordemos…</vt:lpstr>
      <vt:lpstr>Constitución Comité B. Periodicidad: </vt:lpstr>
      <vt:lpstr>C. Equipo de Convivencia Escolar 2023: </vt:lpstr>
      <vt:lpstr>2. Reglamento Interno 2023 (RIE) </vt:lpstr>
      <vt:lpstr>3. Plan de Gestión Convivencia Escolar 2023 (PGCE)</vt:lpstr>
      <vt:lpstr>3.Implementación Plan de Gestión Convivencia Escolar 2023</vt:lpstr>
      <vt:lpstr>Temáticas Trabajadas Primaria</vt:lpstr>
      <vt:lpstr>Temáticas Trabajadas Primaria/Convivencia</vt:lpstr>
      <vt:lpstr>Temáticas Trabajadas Secundaria</vt:lpstr>
      <vt:lpstr>Temáticas Trabajadas Secundaria</vt:lpstr>
      <vt:lpstr>Teatro No Más</vt:lpstr>
      <vt:lpstr>Instancias Formativas y Encuentros Institucionales Realizados </vt:lpstr>
      <vt:lpstr>Presentación de PowerPoint</vt:lpstr>
      <vt:lpstr>5. Éducation au développement durable</vt:lpstr>
      <vt:lpstr>MUCHAS GRACIAS POR EL TRABAJO COLABORATIVO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Lüer</dc:creator>
  <cp:lastModifiedBy>Dominique de Halleux</cp:lastModifiedBy>
  <cp:revision>56</cp:revision>
  <dcterms:created xsi:type="dcterms:W3CDTF">2023-05-04T19:45:30Z</dcterms:created>
  <dcterms:modified xsi:type="dcterms:W3CDTF">2023-12-22T18:20:21Z</dcterms:modified>
</cp:coreProperties>
</file>