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8" r:id="rId2"/>
    <p:sldId id="284" r:id="rId3"/>
    <p:sldId id="280" r:id="rId4"/>
    <p:sldId id="281" r:id="rId5"/>
    <p:sldId id="282" r:id="rId6"/>
    <p:sldId id="283" r:id="rId7"/>
    <p:sldId id="262" r:id="rId8"/>
    <p:sldId id="268" r:id="rId9"/>
    <p:sldId id="264" r:id="rId10"/>
    <p:sldId id="265" r:id="rId11"/>
    <p:sldId id="266" r:id="rId12"/>
    <p:sldId id="273" r:id="rId13"/>
    <p:sldId id="275" r:id="rId14"/>
    <p:sldId id="285" r:id="rId15"/>
    <p:sldId id="286" r:id="rId16"/>
    <p:sldId id="277" r:id="rId17"/>
    <p:sldId id="270" r:id="rId18"/>
    <p:sldId id="272" r:id="rId1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509AC-7170-452D-8492-E330D18C97CE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B8F2E-ABB2-4C65-BFD6-30C8FD3777F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51109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50888" y="1182688"/>
            <a:ext cx="5676900" cy="3194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5:notes"/>
          <p:cNvSpPr txBox="1">
            <a:spLocks noGrp="1"/>
          </p:cNvSpPr>
          <p:nvPr>
            <p:ph type="body" idx="1"/>
          </p:nvPr>
        </p:nvSpPr>
        <p:spPr>
          <a:xfrm>
            <a:off x="718568" y="4554350"/>
            <a:ext cx="5742035" cy="372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endParaRPr/>
          </a:p>
        </p:txBody>
      </p:sp>
      <p:sp>
        <p:nvSpPr>
          <p:cNvPr id="267" name="Google Shape;267;p15:notes"/>
          <p:cNvSpPr txBox="1">
            <a:spLocks noGrp="1"/>
          </p:cNvSpPr>
          <p:nvPr>
            <p:ph type="sldNum" idx="12"/>
          </p:nvPr>
        </p:nvSpPr>
        <p:spPr>
          <a:xfrm>
            <a:off x="4065922" y="8989101"/>
            <a:ext cx="3111624" cy="47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fld id="{00000000-1234-1234-1234-123412341234}" type="slidenum">
              <a:rPr lang="es-MX"/>
              <a:p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6826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50888" y="1182688"/>
            <a:ext cx="5676900" cy="3194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5:notes"/>
          <p:cNvSpPr txBox="1">
            <a:spLocks noGrp="1"/>
          </p:cNvSpPr>
          <p:nvPr>
            <p:ph type="body" idx="1"/>
          </p:nvPr>
        </p:nvSpPr>
        <p:spPr>
          <a:xfrm>
            <a:off x="718568" y="4554350"/>
            <a:ext cx="5742035" cy="372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endParaRPr/>
          </a:p>
        </p:txBody>
      </p:sp>
      <p:sp>
        <p:nvSpPr>
          <p:cNvPr id="267" name="Google Shape;267;p15:notes"/>
          <p:cNvSpPr txBox="1">
            <a:spLocks noGrp="1"/>
          </p:cNvSpPr>
          <p:nvPr>
            <p:ph type="sldNum" idx="12"/>
          </p:nvPr>
        </p:nvSpPr>
        <p:spPr>
          <a:xfrm>
            <a:off x="4065922" y="8989101"/>
            <a:ext cx="3111624" cy="47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fld id="{00000000-1234-1234-1234-123412341234}" type="slidenum">
              <a:rPr lang="es-MX"/>
              <a:p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725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0865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2114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118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105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8340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64390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5823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439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606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761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283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565B-1025-4741-BE0B-EED82565EBC6}" type="datetimeFigureOut">
              <a:rPr lang="es-CL" smtClean="0"/>
              <a:t>06-12-2024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958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80753" y="2206580"/>
            <a:ext cx="9144000" cy="23876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FR" sz="4000" b="1" u="sng" dirty="0" smtClean="0">
                <a:solidFill>
                  <a:srgbClr val="002060"/>
                </a:solidFill>
              </a:rPr>
              <a:t>2º Reunión 2024</a:t>
            </a:r>
            <a:r>
              <a:rPr lang="fr-FR" sz="4000" u="sng" dirty="0" smtClean="0">
                <a:solidFill>
                  <a:srgbClr val="002060"/>
                </a:solidFill>
              </a:rPr>
              <a:t/>
            </a:r>
            <a:br>
              <a:rPr lang="fr-FR" sz="4000" u="sng" dirty="0" smtClean="0">
                <a:solidFill>
                  <a:srgbClr val="002060"/>
                </a:solidFill>
              </a:rPr>
            </a:br>
            <a:r>
              <a:rPr lang="fr-FR" sz="4000" dirty="0" smtClean="0">
                <a:solidFill>
                  <a:srgbClr val="002060"/>
                </a:solidFill>
              </a:rPr>
              <a:t>Comité de Convivencia Escolar</a:t>
            </a:r>
            <a:r>
              <a:rPr lang="fr-FR" sz="4000" dirty="0">
                <a:solidFill>
                  <a:srgbClr val="002060"/>
                </a:solidFill>
              </a:rPr>
              <a:t> </a:t>
            </a:r>
            <a:r>
              <a:rPr lang="fr-FR" sz="4000" dirty="0" smtClean="0">
                <a:solidFill>
                  <a:srgbClr val="002060"/>
                </a:solidFill>
              </a:rPr>
              <a:t>y Comité d'éducation à la santé et à la citoyenneté et à l'environnement (CESCE).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15736" y="4790758"/>
            <a:ext cx="9009017" cy="695642"/>
          </a:xfrm>
        </p:spPr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10 de diciembre 2024</a:t>
            </a:r>
            <a:endParaRPr lang="es-CL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47" y="694982"/>
            <a:ext cx="2713096" cy="13150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668" y="771539"/>
            <a:ext cx="2142857" cy="11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372" y="563499"/>
            <a:ext cx="11754394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Protocolos de Actuación Activados 2024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5071"/>
              </p:ext>
            </p:extLst>
          </p:nvPr>
        </p:nvGraphicFramePr>
        <p:xfrm>
          <a:off x="2991394" y="1844821"/>
          <a:ext cx="2717074" cy="1343049"/>
        </p:xfrm>
        <a:graphic>
          <a:graphicData uri="http://schemas.openxmlformats.org/drawingml/2006/table">
            <a:tbl>
              <a:tblPr firstRow="1" firstCol="1" bandRow="1"/>
              <a:tblGrid>
                <a:gridCol w="2717074">
                  <a:extLst>
                    <a:ext uri="{9D8B030D-6E8A-4147-A177-3AD203B41FA5}">
                      <a16:colId xmlns:a16="http://schemas.microsoft.com/office/drawing/2014/main" val="2545228556"/>
                    </a:ext>
                  </a:extLst>
                </a:gridCol>
              </a:tblGrid>
              <a:tr h="325047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/>
                        <a:t>2023</a:t>
                      </a:r>
                      <a:endParaRPr lang="es-CL" sz="24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888361"/>
                  </a:ext>
                </a:extLst>
              </a:tr>
              <a:tr h="498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Nº Protocolos Activados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292718"/>
                  </a:ext>
                </a:extLst>
              </a:tr>
              <a:tr h="47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717548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569" y="1501273"/>
            <a:ext cx="2164268" cy="2030144"/>
          </a:xfrm>
          <a:prstGeom prst="rect">
            <a:avLst/>
          </a:prstGeo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94405"/>
              </p:ext>
            </p:extLst>
          </p:nvPr>
        </p:nvGraphicFramePr>
        <p:xfrm>
          <a:off x="1721169" y="4088108"/>
          <a:ext cx="7974597" cy="1878412"/>
        </p:xfrm>
        <a:graphic>
          <a:graphicData uri="http://schemas.openxmlformats.org/drawingml/2006/table">
            <a:tbl>
              <a:tblPr firstRow="1" firstCol="1" bandRow="1"/>
              <a:tblGrid>
                <a:gridCol w="1978246">
                  <a:extLst>
                    <a:ext uri="{9D8B030D-6E8A-4147-A177-3AD203B41FA5}">
                      <a16:colId xmlns:a16="http://schemas.microsoft.com/office/drawing/2014/main" val="2545228556"/>
                    </a:ext>
                  </a:extLst>
                </a:gridCol>
                <a:gridCol w="2004671">
                  <a:extLst>
                    <a:ext uri="{9D8B030D-6E8A-4147-A177-3AD203B41FA5}">
                      <a16:colId xmlns:a16="http://schemas.microsoft.com/office/drawing/2014/main" val="3603674647"/>
                    </a:ext>
                  </a:extLst>
                </a:gridCol>
                <a:gridCol w="1765307">
                  <a:extLst>
                    <a:ext uri="{9D8B030D-6E8A-4147-A177-3AD203B41FA5}">
                      <a16:colId xmlns:a16="http://schemas.microsoft.com/office/drawing/2014/main" val="683284885"/>
                    </a:ext>
                  </a:extLst>
                </a:gridCol>
                <a:gridCol w="2226373">
                  <a:extLst>
                    <a:ext uri="{9D8B030D-6E8A-4147-A177-3AD203B41FA5}">
                      <a16:colId xmlns:a16="http://schemas.microsoft.com/office/drawing/2014/main" val="4257896168"/>
                    </a:ext>
                  </a:extLst>
                </a:gridCol>
              </a:tblGrid>
              <a:tr h="425923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smtClean="0"/>
                        <a:t>2024</a:t>
                      </a:r>
                      <a:endParaRPr lang="es-CL" sz="2400" b="1" dirty="0" smtClean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888361"/>
                  </a:ext>
                </a:extLst>
              </a:tr>
              <a:tr h="7241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Nº Protocolos Activados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Nº Protocolos </a:t>
                      </a: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Cerrados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Nº Protocolos 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en Curso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Nº Protocolos 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en Seguimiento</a:t>
                      </a:r>
                      <a:endParaRPr lang="es-CL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292718"/>
                  </a:ext>
                </a:extLst>
              </a:tr>
              <a:tr h="728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9</a:t>
                      </a:r>
                      <a:endParaRPr lang="es-ES" sz="2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11</a:t>
                      </a:r>
                      <a:endParaRPr lang="es-CL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0</a:t>
                      </a:r>
                      <a:endParaRPr lang="es-ES" sz="2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179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1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327208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Primaria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245507"/>
              </p:ext>
            </p:extLst>
          </p:nvPr>
        </p:nvGraphicFramePr>
        <p:xfrm>
          <a:off x="653142" y="636542"/>
          <a:ext cx="11351625" cy="5708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9854">
                  <a:extLst>
                    <a:ext uri="{9D8B030D-6E8A-4147-A177-3AD203B41FA5}">
                      <a16:colId xmlns:a16="http://schemas.microsoft.com/office/drawing/2014/main" val="612434879"/>
                    </a:ext>
                  </a:extLst>
                </a:gridCol>
                <a:gridCol w="8195663">
                  <a:extLst>
                    <a:ext uri="{9D8B030D-6E8A-4147-A177-3AD203B41FA5}">
                      <a16:colId xmlns:a16="http://schemas.microsoft.com/office/drawing/2014/main" val="2027934377"/>
                    </a:ext>
                  </a:extLst>
                </a:gridCol>
                <a:gridCol w="2076108">
                  <a:extLst>
                    <a:ext uri="{9D8B030D-6E8A-4147-A177-3AD203B41FA5}">
                      <a16:colId xmlns:a16="http://schemas.microsoft.com/office/drawing/2014/main" val="271589661"/>
                    </a:ext>
                  </a:extLst>
                </a:gridCol>
              </a:tblGrid>
              <a:tr h="194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Clase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Temática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Fecha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3151949866"/>
                  </a:ext>
                </a:extLst>
              </a:tr>
              <a:tr h="1943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PSA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Observación en sala y recreo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489196522"/>
                  </a:ext>
                </a:extLst>
              </a:tr>
              <a:tr h="180876">
                <a:tc rowSpan="9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MSA y MSB</a:t>
                      </a:r>
                      <a:endParaRPr lang="es-CL" sz="12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La amistad.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rowSpan="9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Mayo a Diciembre (14 sesiones)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78430534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Reconocimiento de emociones propias y de los demás.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670592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Conciencia corporal y el autocuidado. Autoimagen.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342923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Identificación y el abordaje de conflictos.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774593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El silencio, secretos buenos y malos.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859809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Relación con la familia.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092689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Diversidad.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9899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Alfabetización emocional.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97069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Observación en sala y recreo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473233"/>
                  </a:ext>
                </a:extLst>
              </a:tr>
              <a:tr h="1808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GSB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Diversidad e inclusión.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Octubre (2 sesiones)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1581349925"/>
                  </a:ext>
                </a:extLst>
              </a:tr>
              <a:tr h="180876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CP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Observación en sala y recreo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2136604030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Expresión emocional.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Agosto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3070251716"/>
                  </a:ext>
                </a:extLst>
              </a:tr>
              <a:tr h="24144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Prevención de la violencia escolar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</a:rPr>
                        <a:t>Noviembre</a:t>
                      </a:r>
                      <a:endParaRPr lang="es-CL" sz="1200" dirty="0">
                        <a:effectLst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3692873624"/>
                  </a:ext>
                </a:extLst>
              </a:tr>
              <a:tr h="180876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CE1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Importancia del juego colaborativo.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Abril – Mayo – Agosto – Septiembre</a:t>
                      </a:r>
                      <a:endParaRPr lang="es-CL" sz="12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(3 sesiones)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3112926879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Amistad y empatía.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549826"/>
                  </a:ext>
                </a:extLst>
              </a:tr>
              <a:tr h="251301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Observación en sala y/o recreo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718085"/>
                  </a:ext>
                </a:extLst>
              </a:tr>
              <a:tr h="180876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CE2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Taller de reflexión sobre las diferentes percepciones y la empatía.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Mayo – Junio</a:t>
                      </a:r>
                      <a:endParaRPr lang="es-CL" sz="12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r>
                        <a:rPr lang="es-ES" sz="1200" dirty="0" smtClean="0">
                          <a:effectLst/>
                        </a:rPr>
                        <a:t>Noviembre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2639009353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Taller de convivencia Escolar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365004"/>
                  </a:ext>
                </a:extLst>
              </a:tr>
              <a:tr h="27462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Observación en sala y recreo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211986"/>
                  </a:ext>
                </a:extLst>
              </a:tr>
              <a:tr h="4321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CM1</a:t>
                      </a:r>
                      <a:endParaRPr lang="es-CL" sz="12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Empatía y Prevención de la violencia escolar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Agosto - Octubre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1986493203"/>
                  </a:ext>
                </a:extLst>
              </a:tr>
              <a:tr h="180876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CM2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Taller de sensibilización en torno a la diversidad e inclusión.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Abril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2124478315"/>
                  </a:ext>
                </a:extLst>
              </a:tr>
              <a:tr h="18087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Taller de autocuidado sobre la temática de los secretos.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Junio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529082382"/>
                  </a:ext>
                </a:extLst>
              </a:tr>
              <a:tr h="5094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CM1 y CM2 </a:t>
                      </a:r>
                      <a:endParaRPr lang="es-CL" sz="12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Taller: “A convivir se aprende. Claves para educar en la era digital” (Soledad Garcés, Directora de la Fundación para la Convivencia Digital</a:t>
                      </a:r>
                      <a:r>
                        <a:rPr lang="es-ES" sz="1200" dirty="0" smtClean="0">
                          <a:effectLst/>
                        </a:rPr>
                        <a:t>).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Diciembre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32" marR="36932" marT="0" marB="0"/>
                </a:tc>
                <a:extLst>
                  <a:ext uri="{0D108BD9-81ED-4DB2-BD59-A6C34878D82A}">
                    <a16:rowId xmlns:a16="http://schemas.microsoft.com/office/drawing/2014/main" val="2737442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6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Secundaria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276065"/>
              </p:ext>
            </p:extLst>
          </p:nvPr>
        </p:nvGraphicFramePr>
        <p:xfrm>
          <a:off x="1197122" y="1526735"/>
          <a:ext cx="9227038" cy="3839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9842">
                  <a:extLst>
                    <a:ext uri="{9D8B030D-6E8A-4147-A177-3AD203B41FA5}">
                      <a16:colId xmlns:a16="http://schemas.microsoft.com/office/drawing/2014/main" val="1925963926"/>
                    </a:ext>
                  </a:extLst>
                </a:gridCol>
                <a:gridCol w="5785739">
                  <a:extLst>
                    <a:ext uri="{9D8B030D-6E8A-4147-A177-3AD203B41FA5}">
                      <a16:colId xmlns:a16="http://schemas.microsoft.com/office/drawing/2014/main" val="1395315871"/>
                    </a:ext>
                  </a:extLst>
                </a:gridCol>
                <a:gridCol w="1181457">
                  <a:extLst>
                    <a:ext uri="{9D8B030D-6E8A-4147-A177-3AD203B41FA5}">
                      <a16:colId xmlns:a16="http://schemas.microsoft.com/office/drawing/2014/main" val="26930349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Clase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Temática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Fecha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111965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6éme A, B, C y D</a:t>
                      </a:r>
                      <a:endParaRPr lang="es-CL" sz="18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 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Taller “Identificación y expresión de emociones a través de la lectura compartida y la expresión plástica”.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Marzo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00187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Taller de autoconocimiento emocional.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Abril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2526568"/>
                  </a:ext>
                </a:extLst>
              </a:tr>
              <a:tr h="53975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Taller de introspección para valorar el estado emocional al finalizar el primer trimestre.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Junio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4898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6éme A, B, C y D</a:t>
                      </a:r>
                      <a:endParaRPr lang="es-CL" sz="18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Taller: “Educación en la era digital” (Soledad Garcés, Directora de la Fundación para la Convivencia Digital).	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Diciembre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74637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5éme A, B y C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Taller “Día de la Inclusión y la no discriminación”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Marzo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002831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Taller “Equipo y Colaboración”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Junio- Julio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3684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4ème A, B y C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Taller “Estereotipos y Prejuicios”, Experimento Social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Mayo y Junio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6969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Secundaria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010819"/>
              </p:ext>
            </p:extLst>
          </p:nvPr>
        </p:nvGraphicFramePr>
        <p:xfrm>
          <a:off x="378823" y="1021399"/>
          <a:ext cx="11534504" cy="5785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7014">
                  <a:extLst>
                    <a:ext uri="{9D8B030D-6E8A-4147-A177-3AD203B41FA5}">
                      <a16:colId xmlns:a16="http://schemas.microsoft.com/office/drawing/2014/main" val="1286902087"/>
                    </a:ext>
                  </a:extLst>
                </a:gridCol>
                <a:gridCol w="6370700">
                  <a:extLst>
                    <a:ext uri="{9D8B030D-6E8A-4147-A177-3AD203B41FA5}">
                      <a16:colId xmlns:a16="http://schemas.microsoft.com/office/drawing/2014/main" val="3498408993"/>
                    </a:ext>
                  </a:extLst>
                </a:gridCol>
                <a:gridCol w="3696790">
                  <a:extLst>
                    <a:ext uri="{9D8B030D-6E8A-4147-A177-3AD203B41FA5}">
                      <a16:colId xmlns:a16="http://schemas.microsoft.com/office/drawing/2014/main" val="3209373770"/>
                    </a:ext>
                  </a:extLst>
                </a:gridCol>
              </a:tblGrid>
              <a:tr h="197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Clase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Temática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Fecha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589461754"/>
                  </a:ext>
                </a:extLst>
              </a:tr>
              <a:tr h="197438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3ème A, B y C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Taller “Estereotipos y Prejuicios”, Experimento Social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Mayo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2054999734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Pasantías “Aproximación al Mundo Empresarial/Laboral</a:t>
                      </a:r>
                      <a:r>
                        <a:rPr lang="es-ES" sz="1200" dirty="0" smtClean="0">
                          <a:effectLst/>
                        </a:rPr>
                        <a:t>”</a:t>
                      </a:r>
                      <a:endParaRPr lang="es-CL" sz="1200" dirty="0">
                        <a:effectLst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Octubre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3560066738"/>
                  </a:ext>
                </a:extLst>
              </a:tr>
              <a:tr h="53794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Taller “Qué no sé del futuro, Aproximaciones a mi Proyecto de Vida”.</a:t>
                      </a:r>
                      <a:endParaRPr lang="es-CL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Orientación Vocacional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Diciembre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131691276"/>
                  </a:ext>
                </a:extLst>
              </a:tr>
              <a:tr h="197438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2de A y B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Charla “La Responsabilidad Penal Adolescente”, dictada por Abogada Catherine Ríos Ramírez.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Marzo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2920761069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“</a:t>
                      </a:r>
                      <a:r>
                        <a:rPr lang="es-ES" sz="1200" dirty="0" err="1">
                          <a:effectLst/>
                        </a:rPr>
                        <a:t>L@s</a:t>
                      </a:r>
                      <a:r>
                        <a:rPr lang="es-ES" sz="1200" dirty="0">
                          <a:effectLst/>
                        </a:rPr>
                        <a:t> periodistas ya no saben dar noticias”, dictada por Daniel Avendaño Caneo, UAI.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Abril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958211564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Taller “Trabajo en Equipo y Sentido de Pertenencia”, Centro de Cuerdas UAI.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Abril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2392059500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Estereotipos y Prejuicios, Experimento Social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Junio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2284300690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Conversatorio “Estereotipos, Prejuicios y Discriminación”, Psicólogo Felipe Valdivieso UAI.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Julio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918391744"/>
                  </a:ext>
                </a:extLst>
              </a:tr>
              <a:tr h="53794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Pasantías, aproximaciones al mundo profesional o del oficio. </a:t>
                      </a:r>
                      <a:endParaRPr lang="es-CL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Orientación Vocacional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Noviembre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814076353"/>
                  </a:ext>
                </a:extLst>
              </a:tr>
              <a:tr h="197438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1ère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1ére B: Taller Vocacional “Elaborando mi Proyecto Vocacional” (Intereses y habilidades).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Mayo a Julio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876638124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Participación Feria Vocacional colegio Mackay School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Septiembre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673144154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Charla Campus France “Estudiar en Francia”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Octubre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3807257526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1ére A y B: Consultorías Vocacionales individuales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Diciembre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371686186"/>
                  </a:ext>
                </a:extLst>
              </a:tr>
              <a:tr h="197438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 err="1">
                          <a:effectLst/>
                        </a:rPr>
                        <a:t>Tle</a:t>
                      </a:r>
                      <a:r>
                        <a:rPr lang="es-ES" sz="1200" dirty="0">
                          <a:effectLst/>
                        </a:rPr>
                        <a:t> A y B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Taller Vocacional “Elaborando mi Proyecto de Vida”.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Mayo a Julio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427780878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Participación Feria Vocacional colegio St. Margaret´s School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Mayo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3109817477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Charlas Ingresos Complementarios de universidades de la región. 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Agosto a Septiembre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07777663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Charla Campus France “Estudiar en Francia”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Octubre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774211005"/>
                  </a:ext>
                </a:extLst>
              </a:tr>
              <a:tr h="19743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Taller manejo de estrés y autocuidado , jornada UAI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>
                          <a:effectLst/>
                        </a:rPr>
                        <a:t>Octubre </a:t>
                      </a:r>
                      <a:endParaRPr lang="es-CL" sz="12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3316684747"/>
                  </a:ext>
                </a:extLst>
              </a:tr>
              <a:tr h="1064625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Acompañamiento personalizado para asesorar postulación por Admisión Directa 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Octubre a Noviembre</a:t>
                      </a:r>
                      <a:endParaRPr lang="es-CL" sz="12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2" marR="29252" marT="0" marB="0"/>
                </a:tc>
                <a:extLst>
                  <a:ext uri="{0D108BD9-81ED-4DB2-BD59-A6C34878D82A}">
                    <a16:rowId xmlns:a16="http://schemas.microsoft.com/office/drawing/2014/main" val="1296551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con Apoderados y </a:t>
            </a:r>
            <a:r>
              <a:rPr lang="es-ES" b="1" u="sng" dirty="0" smtClean="0">
                <a:solidFill>
                  <a:srgbClr val="002060"/>
                </a:solidFill>
              </a:rPr>
              <a:t>Familias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421992"/>
              </p:ext>
            </p:extLst>
          </p:nvPr>
        </p:nvGraphicFramePr>
        <p:xfrm>
          <a:off x="1227909" y="1267097"/>
          <a:ext cx="9326880" cy="41201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8256">
                  <a:extLst>
                    <a:ext uri="{9D8B030D-6E8A-4147-A177-3AD203B41FA5}">
                      <a16:colId xmlns:a16="http://schemas.microsoft.com/office/drawing/2014/main" val="531651915"/>
                    </a:ext>
                  </a:extLst>
                </a:gridCol>
                <a:gridCol w="4205525">
                  <a:extLst>
                    <a:ext uri="{9D8B030D-6E8A-4147-A177-3AD203B41FA5}">
                      <a16:colId xmlns:a16="http://schemas.microsoft.com/office/drawing/2014/main" val="3673700999"/>
                    </a:ext>
                  </a:extLst>
                </a:gridCol>
                <a:gridCol w="2013099">
                  <a:extLst>
                    <a:ext uri="{9D8B030D-6E8A-4147-A177-3AD203B41FA5}">
                      <a16:colId xmlns:a16="http://schemas.microsoft.com/office/drawing/2014/main" val="1113182399"/>
                    </a:ext>
                  </a:extLst>
                </a:gridCol>
              </a:tblGrid>
              <a:tr h="5476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Classe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Temática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Fecha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9279"/>
                  </a:ext>
                </a:extLst>
              </a:tr>
              <a:tr h="10445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 err="1">
                          <a:effectLst/>
                        </a:rPr>
                        <a:t>Moyenne</a:t>
                      </a:r>
                      <a:r>
                        <a:rPr lang="es-ES" sz="1800" dirty="0">
                          <a:effectLst/>
                        </a:rPr>
                        <a:t> </a:t>
                      </a:r>
                      <a:r>
                        <a:rPr lang="es-ES" sz="1800" dirty="0" err="1">
                          <a:effectLst/>
                        </a:rPr>
                        <a:t>Section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Charla “El desarrollo de niñas y niños en etapa preescolar”. 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Julio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311365"/>
                  </a:ext>
                </a:extLst>
              </a:tr>
              <a:tr h="3423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Maternelle a Tle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Escuela para Padres 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Septiembre a Octubre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13587"/>
                  </a:ext>
                </a:extLst>
              </a:tr>
              <a:tr h="15548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CM1 y CM2 </a:t>
                      </a:r>
                      <a:endParaRPr lang="es-CL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(Apoderados, Estudiantes y Docentes)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Taller: “A convivir se aprende. Claves para educar en la era digital” (Soledad Garcés, Directora de la Fundación para la Convivencia Digital).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Diciembre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9575501"/>
                  </a:ext>
                </a:extLst>
              </a:tr>
              <a:tr h="3423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Toda la comunidad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Charla Rafael Bisquerra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Diciembre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410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55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con el Personal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840648"/>
              </p:ext>
            </p:extLst>
          </p:nvPr>
        </p:nvGraphicFramePr>
        <p:xfrm>
          <a:off x="661307" y="1128984"/>
          <a:ext cx="10749643" cy="50618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2402">
                  <a:extLst>
                    <a:ext uri="{9D8B030D-6E8A-4147-A177-3AD203B41FA5}">
                      <a16:colId xmlns:a16="http://schemas.microsoft.com/office/drawing/2014/main" val="365783564"/>
                    </a:ext>
                  </a:extLst>
                </a:gridCol>
                <a:gridCol w="5059800">
                  <a:extLst>
                    <a:ext uri="{9D8B030D-6E8A-4147-A177-3AD203B41FA5}">
                      <a16:colId xmlns:a16="http://schemas.microsoft.com/office/drawing/2014/main" val="4210309973"/>
                    </a:ext>
                  </a:extLst>
                </a:gridCol>
                <a:gridCol w="2107441">
                  <a:extLst>
                    <a:ext uri="{9D8B030D-6E8A-4147-A177-3AD203B41FA5}">
                      <a16:colId xmlns:a16="http://schemas.microsoft.com/office/drawing/2014/main" val="3545937094"/>
                    </a:ext>
                  </a:extLst>
                </a:gridCol>
              </a:tblGrid>
              <a:tr h="258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ACTOR EDUCATIVO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Temática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Fecha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3300367"/>
                  </a:ext>
                </a:extLst>
              </a:tr>
              <a:tr h="12846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ASEM y Docentes Primaria.</a:t>
                      </a:r>
                      <a:endParaRPr lang="es-CL" sz="1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Inspectores Vida Escolar Enfermería</a:t>
                      </a:r>
                      <a:endParaRPr lang="es-CL" sz="1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Equipo psicólogas.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Formación TEA</a:t>
                      </a:r>
                      <a:endParaRPr lang="es-CL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(Centro Infantil </a:t>
                      </a:r>
                      <a:r>
                        <a:rPr lang="es-ES" sz="1800" dirty="0" smtClean="0">
                          <a:effectLst/>
                        </a:rPr>
                        <a:t>Hop</a:t>
                      </a:r>
                      <a:r>
                        <a:rPr lang="es-ES" sz="1800" dirty="0">
                          <a:effectLst/>
                        </a:rPr>
                        <a:t>!)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Junio-Julio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8064102"/>
                  </a:ext>
                </a:extLst>
              </a:tr>
              <a:tr h="10260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Docentes Maternelle</a:t>
                      </a:r>
                      <a:endParaRPr lang="es-CL" sz="1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Docentes Primaria</a:t>
                      </a:r>
                      <a:endParaRPr lang="es-CL" sz="1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Docentes Secundaria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Formación PAEC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Noviembre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870485"/>
                  </a:ext>
                </a:extLst>
              </a:tr>
              <a:tr h="10260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Educadoras de Párvulos</a:t>
                      </a:r>
                      <a:endParaRPr lang="es-CL" sz="1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Profesores de Primaria</a:t>
                      </a:r>
                      <a:endParaRPr lang="es-CL" sz="18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800">
                          <a:effectLst/>
                        </a:rPr>
                        <a:t>ASEM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Formación Primeros Auxilios 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>
                          <a:effectLst/>
                        </a:rPr>
                        <a:t>Noviembre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7323677"/>
                  </a:ext>
                </a:extLst>
              </a:tr>
              <a:tr h="1409668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>
                          <a:effectLst/>
                        </a:rPr>
                        <a:t>Profesores </a:t>
                      </a:r>
                      <a:r>
                        <a:rPr lang="es-ES" sz="1800" dirty="0" smtClean="0">
                          <a:effectLst/>
                        </a:rPr>
                        <a:t>Primaria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err="1" smtClean="0">
                          <a:effectLst/>
                        </a:rPr>
                        <a:t>Maternelle</a:t>
                      </a:r>
                      <a:endParaRPr lang="es-ES" sz="1800" dirty="0" smtClean="0">
                        <a:effectLst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>
                          <a:effectLst/>
                        </a:rPr>
                        <a:t>ASEM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>
                          <a:effectLst/>
                        </a:rPr>
                        <a:t>Equipo </a:t>
                      </a:r>
                      <a:r>
                        <a:rPr lang="es-ES" sz="1800" dirty="0">
                          <a:effectLst/>
                        </a:rPr>
                        <a:t>Pas à Pas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Taller: “A convivir se aprende. Claves para educar en la era digital” (Soledad Garcés, Directora de la Fundación para la Convivencia Digital).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800" dirty="0">
                          <a:effectLst/>
                        </a:rPr>
                        <a:t>Diciembre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2269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39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547" y="0"/>
            <a:ext cx="11754394" cy="1201783"/>
          </a:xfrm>
        </p:spPr>
        <p:txBody>
          <a:bodyPr>
            <a:normAutofit/>
          </a:bodyPr>
          <a:lstStyle/>
          <a:p>
            <a:r>
              <a:rPr lang="es-ES" sz="3200" b="1" u="sng" dirty="0" smtClean="0">
                <a:solidFill>
                  <a:srgbClr val="002060"/>
                </a:solidFill>
              </a:rPr>
              <a:t>CONSOLIDADO INTERVENCIONES FORMATIVAS REALIZADAS</a:t>
            </a:r>
            <a:endParaRPr lang="es-CL" sz="3200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96958"/>
              </p:ext>
            </p:extLst>
          </p:nvPr>
        </p:nvGraphicFramePr>
        <p:xfrm>
          <a:off x="2358551" y="1698170"/>
          <a:ext cx="7354386" cy="2862387"/>
        </p:xfrm>
        <a:graphic>
          <a:graphicData uri="http://schemas.openxmlformats.org/drawingml/2006/table">
            <a:tbl>
              <a:tblPr firstRow="1" firstCol="1" bandRow="1"/>
              <a:tblGrid>
                <a:gridCol w="2785356">
                  <a:extLst>
                    <a:ext uri="{9D8B030D-6E8A-4147-A177-3AD203B41FA5}">
                      <a16:colId xmlns:a16="http://schemas.microsoft.com/office/drawing/2014/main" val="1280578949"/>
                    </a:ext>
                  </a:extLst>
                </a:gridCol>
                <a:gridCol w="1604951">
                  <a:extLst>
                    <a:ext uri="{9D8B030D-6E8A-4147-A177-3AD203B41FA5}">
                      <a16:colId xmlns:a16="http://schemas.microsoft.com/office/drawing/2014/main" val="843030711"/>
                    </a:ext>
                  </a:extLst>
                </a:gridCol>
                <a:gridCol w="2964079">
                  <a:extLst>
                    <a:ext uri="{9D8B030D-6E8A-4147-A177-3AD203B41FA5}">
                      <a16:colId xmlns:a16="http://schemas.microsoft.com/office/drawing/2014/main" val="17146220"/>
                    </a:ext>
                  </a:extLst>
                </a:gridCol>
              </a:tblGrid>
              <a:tr h="2212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ACTOR EDUCATIVO</a:t>
                      </a:r>
                      <a:endParaRPr lang="es-C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Nº</a:t>
                      </a:r>
                      <a:endParaRPr lang="es-C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IMPLEMENTACIÓN</a:t>
                      </a:r>
                      <a:endParaRPr lang="es-C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10473"/>
                  </a:ext>
                </a:extLst>
              </a:tr>
              <a:tr h="429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ESTUDIANTES</a:t>
                      </a:r>
                      <a:endParaRPr lang="es-C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s-C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691093"/>
                  </a:ext>
                </a:extLst>
              </a:tr>
              <a:tr h="3634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APODERADOS Y FAMILIAS</a:t>
                      </a:r>
                      <a:endParaRPr lang="es-CL" sz="20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052787"/>
                  </a:ext>
                </a:extLst>
              </a:tr>
              <a:tr h="905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</a:t>
                      </a:r>
                      <a:endParaRPr lang="es-CL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366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redondeado 12"/>
          <p:cNvSpPr/>
          <p:nvPr/>
        </p:nvSpPr>
        <p:spPr>
          <a:xfrm>
            <a:off x="6335486" y="1666734"/>
            <a:ext cx="4859384" cy="2422043"/>
          </a:xfrm>
          <a:prstGeom prst="round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4" name="Rectángulo redondeado 3"/>
          <p:cNvSpPr/>
          <p:nvPr/>
        </p:nvSpPr>
        <p:spPr>
          <a:xfrm>
            <a:off x="1691638" y="1749394"/>
            <a:ext cx="3931921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L" sz="2400" b="1" dirty="0">
              <a:solidFill>
                <a:srgbClr val="002060"/>
              </a:solidFill>
            </a:endParaRPr>
          </a:p>
          <a:p>
            <a:pPr lvl="0"/>
            <a:r>
              <a:rPr lang="es-CL" sz="2400" b="1" dirty="0" smtClean="0">
                <a:solidFill>
                  <a:schemeClr val="bg1"/>
                </a:solidFill>
              </a:rPr>
              <a:t>Inquietudes y comentarios</a:t>
            </a:r>
            <a:endParaRPr lang="es-CL" sz="2400" b="1" dirty="0">
              <a:solidFill>
                <a:schemeClr val="bg1"/>
              </a:solidFill>
            </a:endParaRPr>
          </a:p>
          <a:p>
            <a:pPr algn="ctr"/>
            <a:endParaRPr lang="es-CL" sz="2400" b="1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691638" y="2673830"/>
            <a:ext cx="3931920" cy="665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L" sz="2400" b="1" dirty="0" smtClean="0">
              <a:solidFill>
                <a:srgbClr val="002060"/>
              </a:solidFill>
            </a:endParaRPr>
          </a:p>
          <a:p>
            <a:pPr lvl="0"/>
            <a:r>
              <a:rPr lang="es-CL" sz="2400" b="1" dirty="0" smtClean="0">
                <a:solidFill>
                  <a:schemeClr val="bg1"/>
                </a:solidFill>
              </a:rPr>
              <a:t>Fortalezas/Oportunidades de Mejora</a:t>
            </a:r>
            <a:endParaRPr lang="es-CL" sz="2400" b="1" dirty="0">
              <a:solidFill>
                <a:schemeClr val="bg1"/>
              </a:solidFill>
            </a:endParaRPr>
          </a:p>
          <a:p>
            <a:pPr algn="ctr"/>
            <a:endParaRPr lang="es-CL" sz="2400" b="1" dirty="0"/>
          </a:p>
        </p:txBody>
      </p:sp>
      <p:sp>
        <p:nvSpPr>
          <p:cNvPr id="7" name="Rectángulo redondeado 6"/>
          <p:cNvSpPr/>
          <p:nvPr/>
        </p:nvSpPr>
        <p:spPr>
          <a:xfrm>
            <a:off x="1691638" y="3683344"/>
            <a:ext cx="3931920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s-CL" sz="2400" b="1" dirty="0" smtClean="0">
              <a:solidFill>
                <a:schemeClr val="bg1"/>
              </a:solidFill>
            </a:endParaRPr>
          </a:p>
          <a:p>
            <a:pPr lvl="0"/>
            <a:r>
              <a:rPr lang="es-CL" sz="2400" b="1" dirty="0" smtClean="0">
                <a:solidFill>
                  <a:schemeClr val="bg1"/>
                </a:solidFill>
              </a:rPr>
              <a:t>Propuestas Iniciales 2025</a:t>
            </a:r>
            <a:endParaRPr lang="es-CL" sz="2400" b="1" dirty="0">
              <a:solidFill>
                <a:schemeClr val="bg1"/>
              </a:solidFill>
            </a:endParaRPr>
          </a:p>
          <a:p>
            <a:pPr algn="ctr"/>
            <a:endParaRPr lang="es-CL" sz="2400" b="1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587828" y="1749394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1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587828" y="2755234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2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87828" y="3683344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3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12036335" cy="137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u="sng" dirty="0" smtClean="0">
                <a:solidFill>
                  <a:srgbClr val="002060"/>
                </a:solidFill>
              </a:rPr>
              <a:t>4. Evaluación de la Implementación </a:t>
            </a:r>
          </a:p>
          <a:p>
            <a:r>
              <a:rPr lang="es-ES" b="1" u="sng" dirty="0" smtClean="0">
                <a:solidFill>
                  <a:srgbClr val="002060"/>
                </a:solidFill>
              </a:rPr>
              <a:t>Plan de Gestión Convivencia Escolar 2024</a:t>
            </a:r>
            <a:endParaRPr lang="es-CL" b="1" u="sng" dirty="0">
              <a:solidFill>
                <a:srgbClr val="00206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19" y="2055215"/>
            <a:ext cx="1354813" cy="176340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668" y="2086452"/>
            <a:ext cx="2511770" cy="1700931"/>
          </a:xfrm>
          <a:prstGeom prst="rect">
            <a:avLst/>
          </a:prstGeom>
        </p:spPr>
      </p:pic>
      <p:pic>
        <p:nvPicPr>
          <p:cNvPr id="7170" name="Picture 2" descr="Ilustración del concepto de lista de cosas por hacer vector gratuito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71" y1="49361" x2="30351" y2="35623"/>
                        <a14:foregroundMark x1="42492" y1="33706" x2="42492" y2="33706"/>
                        <a14:foregroundMark x1="37220" y1="37220" x2="37220" y2="37220"/>
                        <a14:foregroundMark x1="21565" y1="81789" x2="21565" y2="81789"/>
                        <a14:foregroundMark x1="32907" y1="82907" x2="32907" y2="82907"/>
                        <a14:foregroundMark x1="57827" y1="49042" x2="57827" y2="49042"/>
                        <a14:foregroundMark x1="30990" y1="23802" x2="30990" y2="23802"/>
                        <a14:foregroundMark x1="33706" y1="24601" x2="33706" y2="24601"/>
                        <a14:foregroundMark x1="33387" y1="22684" x2="33387" y2="22684"/>
                        <a14:backgroundMark x1="18850" y1="40575" x2="4792" y2="11661"/>
                        <a14:backgroundMark x1="55112" y1="20767" x2="65016" y2="4792"/>
                        <a14:backgroundMark x1="75240" y1="82109" x2="99361" y2="83387"/>
                        <a14:backgroundMark x1="27955" y1="86422" x2="27955" y2="92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923" y="3818622"/>
            <a:ext cx="2660936" cy="266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83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2703" y="1227273"/>
            <a:ext cx="10515600" cy="1325563"/>
          </a:xfrm>
        </p:spPr>
        <p:txBody>
          <a:bodyPr/>
          <a:lstStyle/>
          <a:p>
            <a:pPr algn="ctr"/>
            <a:r>
              <a:rPr lang="es-ES" b="1" u="sng" dirty="0" smtClean="0">
                <a:solidFill>
                  <a:srgbClr val="0070C0"/>
                </a:solidFill>
              </a:rPr>
              <a:t>MUCHAS GRACIAS POR EL TRABAJO COLABORATIVO</a:t>
            </a:r>
            <a:endParaRPr lang="es-CL" b="1" u="sng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227" y="2687370"/>
            <a:ext cx="4286551" cy="290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6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1" y="0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A TRABAJAR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13955" y="1181237"/>
            <a:ext cx="97057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Lectura </a:t>
            </a:r>
            <a:r>
              <a:rPr lang="es-ES" sz="2400" dirty="0">
                <a:solidFill>
                  <a:srgbClr val="002060"/>
                </a:solidFill>
              </a:rPr>
              <a:t>del Acta de la Reunión </a:t>
            </a:r>
            <a:r>
              <a:rPr lang="es-ES" sz="2400" dirty="0" smtClean="0">
                <a:solidFill>
                  <a:srgbClr val="002060"/>
                </a:solidFill>
              </a:rPr>
              <a:t>Anterior</a:t>
            </a:r>
            <a:r>
              <a:rPr lang="es-ES" sz="2400" dirty="0">
                <a:solidFill>
                  <a:srgbClr val="002060"/>
                </a:solidFill>
              </a:rPr>
              <a:t> </a:t>
            </a:r>
            <a:r>
              <a:rPr lang="es-ES" sz="2400" dirty="0" smtClean="0">
                <a:solidFill>
                  <a:srgbClr val="002060"/>
                </a:solidFill>
              </a:rPr>
              <a:t>(Definición y Acuerdos)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Información respecto al estado actual del Reglamento </a:t>
            </a:r>
            <a:r>
              <a:rPr lang="es-ES" sz="2400" dirty="0" smtClean="0">
                <a:solidFill>
                  <a:srgbClr val="002060"/>
                </a:solidFill>
              </a:rPr>
              <a:t>Interno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Balance </a:t>
            </a:r>
            <a:r>
              <a:rPr lang="es-ES" sz="2400" dirty="0">
                <a:solidFill>
                  <a:srgbClr val="002060"/>
                </a:solidFill>
              </a:rPr>
              <a:t>del Plan de Gestión de la Buena Convivencia Escolar </a:t>
            </a:r>
            <a:r>
              <a:rPr lang="es-ES" sz="2400" dirty="0" smtClean="0">
                <a:solidFill>
                  <a:srgbClr val="002060"/>
                </a:solidFill>
              </a:rPr>
              <a:t>2024.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Levantamiento </a:t>
            </a:r>
            <a:r>
              <a:rPr lang="es-ES" sz="2400" dirty="0">
                <a:solidFill>
                  <a:srgbClr val="002060"/>
                </a:solidFill>
              </a:rPr>
              <a:t>Inicial de necesidades y oportunidades de mejora para el año </a:t>
            </a:r>
            <a:r>
              <a:rPr lang="es-ES" sz="2400" dirty="0" smtClean="0">
                <a:solidFill>
                  <a:srgbClr val="002060"/>
                </a:solidFill>
              </a:rPr>
              <a:t>2025.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Varios</a:t>
            </a: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 startAt="3"/>
            </a:pP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 startAt="3"/>
            </a:pPr>
            <a:endParaRPr lang="es-ES" sz="2400" dirty="0" smtClean="0">
              <a:solidFill>
                <a:srgbClr val="002060"/>
              </a:solidFill>
            </a:endParaRPr>
          </a:p>
          <a:p>
            <a:pPr algn="just"/>
            <a:endParaRPr lang="es-ES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4064" y="114840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 smtClean="0">
                <a:solidFill>
                  <a:srgbClr val="002060"/>
                </a:solidFill>
              </a:rPr>
              <a:t>¿Qué es el Comité para 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u="sng" dirty="0" smtClean="0">
                <a:solidFill>
                  <a:srgbClr val="002060"/>
                </a:solidFill>
              </a:rPr>
              <a:t>la Buena Convivencia?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94064" y="38690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u="sng" dirty="0" smtClean="0">
                <a:solidFill>
                  <a:srgbClr val="002060"/>
                </a:solidFill>
              </a:rPr>
              <a:t>¿Cuál es su función?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endParaRPr lang="es-CL" b="1" u="sng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079" y1="64045" x2="35843" y2="61011"/>
                        <a14:foregroundMark x1="56517" y1="29551" x2="53034" y2="34944"/>
                        <a14:backgroundMark x1="65281" y1="51910" x2="64944" y2="675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2727"/>
            <a:ext cx="3096920" cy="30969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22" b="99674" l="10000" r="90000">
                        <a14:foregroundMark x1="34239" y1="6957" x2="48043" y2="7609"/>
                        <a14:foregroundMark x1="38478" y1="3370" x2="44022" y2="3370"/>
                        <a14:foregroundMark x1="42174" y1="42500" x2="43696" y2="54674"/>
                        <a14:foregroundMark x1="48043" y1="62935" x2="45543" y2="74891"/>
                        <a14:foregroundMark x1="41304" y1="96304" x2="42826" y2="90217"/>
                        <a14:foregroundMark x1="66087" y1="68804" x2="68478" y2="70870"/>
                        <a14:foregroundMark x1="40652" y1="47717" x2="41630" y2="53152"/>
                        <a14:foregroundMark x1="45870" y1="45217" x2="46739" y2="54674"/>
                        <a14:foregroundMark x1="38804" y1="43696" x2="48587" y2="63587"/>
                        <a14:foregroundMark x1="54457" y1="61739" x2="44022" y2="80652"/>
                        <a14:foregroundMark x1="51413" y1="77065" x2="52283" y2="95652"/>
                        <a14:foregroundMark x1="30217" y1="71196" x2="39783" y2="66304"/>
                        <a14:foregroundMark x1="57174" y1="63913" x2="64783" y2="68152"/>
                        <a14:foregroundMark x1="34565" y1="50978" x2="43370" y2="40978"/>
                        <a14:foregroundMark x1="69130" y1="72391" x2="65761" y2="70326"/>
                        <a14:foregroundMark x1="70000" y1="86848" x2="63913" y2="78587"/>
                        <a14:foregroundMark x1="41630" y1="91739" x2="43370" y2="73913"/>
                        <a14:foregroundMark x1="52283" y1="97500" x2="53152" y2="91087"/>
                        <a14:foregroundMark x1="29022" y1="73043" x2="32391" y2="70870"/>
                        <a14:foregroundMark x1="32391" y1="70870" x2="32391" y2="70870"/>
                        <a14:foregroundMark x1="49783" y1="50109" x2="49783" y2="43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5987" y="3414391"/>
            <a:ext cx="2979419" cy="297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"/>
          <p:cNvSpPr/>
          <p:nvPr/>
        </p:nvSpPr>
        <p:spPr>
          <a:xfrm>
            <a:off x="282633" y="373583"/>
            <a:ext cx="8474250" cy="61286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Comité para la Buena Convivencia Escolar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5"/>
          <p:cNvSpPr txBox="1"/>
          <p:nvPr/>
        </p:nvSpPr>
        <p:spPr>
          <a:xfrm>
            <a:off x="1997670" y="1348314"/>
            <a:ext cx="4246376" cy="3847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Funciones</a:t>
            </a:r>
            <a:endParaRPr lang="es-ES" sz="28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/>
              <a:t>Estimular y canalizar la participación de la comunidad en el Proyecto Educativo Institucional</a:t>
            </a:r>
            <a:r>
              <a:rPr lang="es-ES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/>
              <a:t>Promover la buena convivencia escolar y prevenir toda forma de violencia y discriminación</a:t>
            </a:r>
            <a:r>
              <a:rPr lang="es-ES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/>
              <a:t>Participar en la </a:t>
            </a:r>
            <a:r>
              <a:rPr lang="es-ES" b="1" dirty="0">
                <a:solidFill>
                  <a:srgbClr val="0070C0"/>
                </a:solidFill>
              </a:rPr>
              <a:t>elaboración del Plan de Gestión de Convivencia Escolar</a:t>
            </a:r>
            <a:r>
              <a:rPr lang="es-ES" dirty="0"/>
              <a:t>.</a:t>
            </a:r>
          </a:p>
          <a:p>
            <a:pPr lvl="0"/>
            <a:endParaRPr lang="es-ES" dirty="0"/>
          </a:p>
          <a:p>
            <a:pPr lvl="0"/>
            <a:endParaRPr lang="es-ES" dirty="0" smtClean="0"/>
          </a:p>
          <a:p>
            <a:pPr lvl="0"/>
            <a:endParaRPr lang="es-ES" dirty="0"/>
          </a:p>
          <a:p>
            <a:pPr lvl="0"/>
            <a:r>
              <a:rPr lang="es-ES" dirty="0"/>
              <a:t> </a:t>
            </a:r>
            <a:endParaRPr dirty="0"/>
          </a:p>
        </p:txBody>
      </p:sp>
      <p:pic>
        <p:nvPicPr>
          <p:cNvPr id="273" name="Google Shape;273;p15" descr="Gente de negocios que estudia la lista de reglas, guía de lectura, lista de verificación. vector gratuito"/>
          <p:cNvPicPr preferRelativeResize="0"/>
          <p:nvPr/>
        </p:nvPicPr>
        <p:blipFill rotWithShape="1">
          <a:blip r:embed="rId3">
            <a:alphaModFix/>
          </a:blip>
          <a:srcRect l="7708" t="5610" r="8086" b="5652"/>
          <a:stretch/>
        </p:blipFill>
        <p:spPr>
          <a:xfrm>
            <a:off x="3635195" y="4547672"/>
            <a:ext cx="1791179" cy="152690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5"/>
          <p:cNvSpPr txBox="1"/>
          <p:nvPr/>
        </p:nvSpPr>
        <p:spPr>
          <a:xfrm>
            <a:off x="5426374" y="4686509"/>
            <a:ext cx="3968838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ES" sz="2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Registro y Evidencias</a:t>
            </a:r>
            <a:endParaRPr lang="es-ES" sz="28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dirty="0" smtClean="0">
                <a:latin typeface="Calibri"/>
                <a:ea typeface="Calibri"/>
                <a:cs typeface="Calibri"/>
                <a:sym typeface="Calibri"/>
              </a:rPr>
              <a:t>Constitución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 smtClean="0">
                <a:latin typeface="Calibri"/>
                <a:ea typeface="Calibri"/>
                <a:cs typeface="Calibri"/>
                <a:sym typeface="Calibri"/>
              </a:rPr>
              <a:t>Convocatorias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 smtClean="0">
                <a:latin typeface="Calibri"/>
                <a:ea typeface="Calibri"/>
                <a:cs typeface="Calibri"/>
                <a:sym typeface="Calibri"/>
              </a:rPr>
              <a:t>Actas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5"/>
          <p:cNvSpPr txBox="1"/>
          <p:nvPr/>
        </p:nvSpPr>
        <p:spPr>
          <a:xfrm>
            <a:off x="9120724" y="1796932"/>
            <a:ext cx="237459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 smtClean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¿Periodicidad?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99" y="1653264"/>
            <a:ext cx="1777835" cy="177783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98" b="91954" l="10000" r="95517">
                        <a14:foregroundMark x1="48276" y1="28161" x2="54828" y2="29885"/>
                        <a14:foregroundMark x1="49655" y1="16092" x2="49655" y2="16092"/>
                        <a14:foregroundMark x1="74828" y1="30460" x2="74828" y2="30460"/>
                        <a14:foregroundMark x1="49310" y1="43103" x2="49310" y2="43103"/>
                        <a14:foregroundMark x1="26552" y1="31034" x2="26552" y2="310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4233" y="1604693"/>
            <a:ext cx="2913587" cy="17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1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6" name="Google Shape;269;p15"/>
          <p:cNvSpPr/>
          <p:nvPr/>
        </p:nvSpPr>
        <p:spPr>
          <a:xfrm>
            <a:off x="530827" y="559935"/>
            <a:ext cx="8474250" cy="61286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Encargada y Equipo de Convivencia Escolar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https://www.jdalembert.org/photo/art/grande/16264065-21165955.jpg?v=167692214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5" r="20214" b="22377"/>
          <a:stretch/>
        </p:blipFill>
        <p:spPr bwMode="auto">
          <a:xfrm>
            <a:off x="1578222" y="2627808"/>
            <a:ext cx="1404256" cy="2328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Rectángulo 8"/>
          <p:cNvSpPr/>
          <p:nvPr/>
        </p:nvSpPr>
        <p:spPr>
          <a:xfrm>
            <a:off x="937938" y="1745393"/>
            <a:ext cx="2626040" cy="777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ES" sz="2000" b="1" dirty="0" smtClean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ECE/CPE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ES" sz="2000" b="1" dirty="0" smtClean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Dominique </a:t>
            </a:r>
            <a:r>
              <a:rPr lang="es-ES" sz="20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HALLEUX</a:t>
            </a:r>
            <a:endParaRPr lang="es-CL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www.jdalembert.org/photo/art/grande/16264065-21165955.jpg?v=167692214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6" r="59742"/>
          <a:stretch/>
        </p:blipFill>
        <p:spPr bwMode="auto">
          <a:xfrm>
            <a:off x="7105331" y="2627807"/>
            <a:ext cx="1183819" cy="2109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www.jdalembert.org/photo/art/grande/16264065-23533614.jpg?v=170386743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1" t="11093" r="26662"/>
          <a:stretch/>
        </p:blipFill>
        <p:spPr bwMode="auto">
          <a:xfrm>
            <a:off x="9674981" y="2627807"/>
            <a:ext cx="1528354" cy="2109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Rectángulo 12"/>
          <p:cNvSpPr/>
          <p:nvPr/>
        </p:nvSpPr>
        <p:spPr>
          <a:xfrm>
            <a:off x="5663981" y="1849774"/>
            <a:ext cx="4478096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ES" sz="2000" b="1" dirty="0" smtClean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Equipo</a:t>
            </a:r>
            <a:r>
              <a:rPr lang="es-ES" b="1" dirty="0" smtClean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Convivencia Escolar (Gestión)</a:t>
            </a:r>
            <a:endParaRPr lang="es-C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150" y="2542811"/>
            <a:ext cx="1338176" cy="230941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2599" y="2522465"/>
            <a:ext cx="1316425" cy="232976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2473" y="2522466"/>
            <a:ext cx="1317362" cy="232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3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5"/>
          <p:cNvSpPr txBox="1"/>
          <p:nvPr/>
        </p:nvSpPr>
        <p:spPr>
          <a:xfrm>
            <a:off x="4751879" y="1923594"/>
            <a:ext cx="7109195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 smtClean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1era Reunión (18-06-2024)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Constitución </a:t>
            </a:r>
            <a:r>
              <a:rPr lang="es-ES" dirty="0"/>
              <a:t>del Comité de Buena Convivencia Escolar </a:t>
            </a:r>
            <a:r>
              <a:rPr lang="es-ES" dirty="0" smtClean="0"/>
              <a:t>2024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Confirmación </a:t>
            </a:r>
            <a:r>
              <a:rPr lang="es-ES" dirty="0"/>
              <a:t>del Nombramiento oficial de la </a:t>
            </a:r>
            <a:r>
              <a:rPr lang="es-ES" dirty="0" smtClean="0"/>
              <a:t>Encargada de Convivencia (ECE) 2024.</a:t>
            </a:r>
            <a:endParaRPr lang="es-E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Equipo </a:t>
            </a:r>
            <a:r>
              <a:rPr lang="es-ES" dirty="0"/>
              <a:t>de Convivencia </a:t>
            </a:r>
            <a:r>
              <a:rPr lang="es-ES" dirty="0" smtClean="0"/>
              <a:t>Escolar</a:t>
            </a:r>
            <a:endParaRPr lang="es-E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Reglamento </a:t>
            </a:r>
            <a:r>
              <a:rPr lang="es-ES" dirty="0"/>
              <a:t>Interno (modificación y socialización).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Elaboración del </a:t>
            </a:r>
            <a:r>
              <a:rPr lang="es-ES" dirty="0"/>
              <a:t>Plan de Gestión de la Convivencia Escolar </a:t>
            </a:r>
            <a:r>
              <a:rPr lang="es-ES" dirty="0" smtClean="0"/>
              <a:t>2024.</a:t>
            </a:r>
            <a:endParaRPr lang="es-E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Plan </a:t>
            </a:r>
            <a:r>
              <a:rPr lang="es-ES" dirty="0"/>
              <a:t>de Formación Ciudadana.</a:t>
            </a:r>
            <a:endParaRPr dirty="0"/>
          </a:p>
        </p:txBody>
      </p:sp>
      <p:sp>
        <p:nvSpPr>
          <p:cNvPr id="8" name="Google Shape;269;p15"/>
          <p:cNvSpPr/>
          <p:nvPr/>
        </p:nvSpPr>
        <p:spPr>
          <a:xfrm>
            <a:off x="514754" y="428946"/>
            <a:ext cx="8474250" cy="61286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Reuniones Comité 2024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55" y="1610709"/>
            <a:ext cx="3965806" cy="297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310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869" y="273685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2. Reglamento Interno 2024 (RIE)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5" name="CuadroTexto 4"/>
          <p:cNvSpPr txBox="1"/>
          <p:nvPr/>
        </p:nvSpPr>
        <p:spPr>
          <a:xfrm>
            <a:off x="418011" y="1494745"/>
            <a:ext cx="106201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CL" sz="2400" b="1" dirty="0" smtClean="0">
                <a:solidFill>
                  <a:srgbClr val="002060"/>
                </a:solidFill>
              </a:rPr>
              <a:t>Estado Actual: </a:t>
            </a:r>
            <a:r>
              <a:rPr lang="es-CL" sz="2400" dirty="0" smtClean="0">
                <a:solidFill>
                  <a:srgbClr val="002060"/>
                </a:solidFill>
              </a:rPr>
              <a:t>Actualizado.</a:t>
            </a:r>
          </a:p>
          <a:p>
            <a:pPr lvl="0" algn="just"/>
            <a:endParaRPr lang="es-ES" sz="2400" b="1" dirty="0" smtClean="0">
              <a:solidFill>
                <a:srgbClr val="00206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</a:rPr>
              <a:t>Diciembre 2024</a:t>
            </a:r>
            <a:r>
              <a:rPr lang="es-ES" sz="2400" dirty="0" smtClean="0">
                <a:solidFill>
                  <a:srgbClr val="002060"/>
                </a:solidFill>
              </a:rPr>
              <a:t>: En el Consejo de establecimiento se propondrá una modificación  del RIE para el año 2025.</a:t>
            </a:r>
            <a:endParaRPr lang="es-ES" sz="2400" dirty="0">
              <a:solidFill>
                <a:srgbClr val="002060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747" y="3091354"/>
            <a:ext cx="2599509" cy="33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70758" y="-72798"/>
            <a:ext cx="11597640" cy="1372235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3. Plan de Gestión Convivencia Escolar 2024 (PGCE)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18010" y="2911877"/>
            <a:ext cx="10620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</a:rPr>
              <a:t>PGCE 2024: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tx2"/>
              </a:solidFill>
            </a:endParaRPr>
          </a:p>
          <a:p>
            <a:pPr lvl="0" algn="just"/>
            <a:r>
              <a:rPr lang="es-ES" sz="2400" b="1" dirty="0" smtClean="0">
                <a:solidFill>
                  <a:schemeClr val="tx2"/>
                </a:solidFill>
              </a:rPr>
              <a:t>  </a:t>
            </a:r>
            <a:endParaRPr lang="es-ES" sz="2400" dirty="0" smtClean="0">
              <a:solidFill>
                <a:schemeClr val="tx2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820236" y="3566160"/>
            <a:ext cx="9815649" cy="23905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000" b="1" dirty="0" smtClean="0">
                <a:solidFill>
                  <a:srgbClr val="002060"/>
                </a:solidFill>
              </a:rPr>
              <a:t>Tres </a:t>
            </a:r>
            <a:r>
              <a:rPr lang="es-ES" sz="2000" b="1" dirty="0">
                <a:solidFill>
                  <a:srgbClr val="002060"/>
                </a:solidFill>
              </a:rPr>
              <a:t>dimensiones de gestión</a:t>
            </a:r>
            <a:r>
              <a:rPr lang="es-ES" sz="20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endParaRPr lang="es-ES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2060"/>
                </a:solidFill>
              </a:rPr>
              <a:t>Formación </a:t>
            </a:r>
            <a:r>
              <a:rPr lang="es-ES" sz="2000" dirty="0" smtClean="0">
                <a:solidFill>
                  <a:srgbClr val="002060"/>
                </a:solidFill>
              </a:rPr>
              <a:t>(2 acciones)</a:t>
            </a:r>
            <a:endParaRPr lang="es-ES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2060"/>
                </a:solidFill>
              </a:rPr>
              <a:t>Convivencia </a:t>
            </a:r>
            <a:r>
              <a:rPr lang="es-ES" sz="2000" dirty="0" smtClean="0">
                <a:solidFill>
                  <a:srgbClr val="002060"/>
                </a:solidFill>
              </a:rPr>
              <a:t>(1 acción)</a:t>
            </a:r>
            <a:endParaRPr lang="es-ES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000" b="1" dirty="0">
                <a:solidFill>
                  <a:srgbClr val="002060"/>
                </a:solidFill>
              </a:rPr>
              <a:t>Participación y Vida </a:t>
            </a:r>
            <a:r>
              <a:rPr lang="es-ES" sz="2000" b="1" dirty="0" smtClean="0">
                <a:solidFill>
                  <a:srgbClr val="002060"/>
                </a:solidFill>
              </a:rPr>
              <a:t>Democrática</a:t>
            </a:r>
            <a:r>
              <a:rPr lang="es-ES" sz="2000" dirty="0" smtClean="0">
                <a:solidFill>
                  <a:srgbClr val="002060"/>
                </a:solidFill>
              </a:rPr>
              <a:t> (2 acciones).</a:t>
            </a:r>
            <a:endParaRPr lang="es-CL" sz="2000" dirty="0"/>
          </a:p>
          <a:p>
            <a:pPr algn="ctr"/>
            <a:endParaRPr lang="es-CL" dirty="0"/>
          </a:p>
        </p:txBody>
      </p:sp>
      <p:sp>
        <p:nvSpPr>
          <p:cNvPr id="7" name="CuadroTexto 6"/>
          <p:cNvSpPr txBox="1"/>
          <p:nvPr/>
        </p:nvSpPr>
        <p:spPr>
          <a:xfrm>
            <a:off x="418010" y="1123937"/>
            <a:ext cx="10620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</a:rPr>
              <a:t>Ejes Proyecto del Establecimiento: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tx2"/>
              </a:solidFill>
            </a:endParaRPr>
          </a:p>
          <a:p>
            <a:pPr lvl="0" algn="just"/>
            <a:r>
              <a:rPr lang="es-ES" sz="2400" b="1" dirty="0" smtClean="0">
                <a:solidFill>
                  <a:schemeClr val="tx2"/>
                </a:solidFill>
              </a:rPr>
              <a:t>  </a:t>
            </a:r>
            <a:endParaRPr lang="es-ES" sz="2400" dirty="0" smtClean="0">
              <a:solidFill>
                <a:schemeClr val="tx2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974270" y="1662315"/>
            <a:ext cx="9567455" cy="10312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s-ES" sz="2000" dirty="0" smtClean="0">
                <a:solidFill>
                  <a:srgbClr val="002060"/>
                </a:solidFill>
              </a:rPr>
              <a:t>Una </a:t>
            </a:r>
            <a:r>
              <a:rPr lang="es-ES" sz="2000" dirty="0">
                <a:solidFill>
                  <a:srgbClr val="002060"/>
                </a:solidFill>
              </a:rPr>
              <a:t>oferta educativa trilingüe de excelencia.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2000" dirty="0" smtClean="0">
                <a:solidFill>
                  <a:srgbClr val="002060"/>
                </a:solidFill>
              </a:rPr>
              <a:t>Un </a:t>
            </a:r>
            <a:r>
              <a:rPr lang="es-ES" sz="2000" dirty="0">
                <a:solidFill>
                  <a:srgbClr val="002060"/>
                </a:solidFill>
              </a:rPr>
              <a:t>colegio en donde el desarrollo personal y la expresión son fundamentales.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2000" dirty="0" smtClean="0">
                <a:solidFill>
                  <a:srgbClr val="002060"/>
                </a:solidFill>
              </a:rPr>
              <a:t>Un </a:t>
            </a:r>
            <a:r>
              <a:rPr lang="es-ES" sz="2000" dirty="0">
                <a:solidFill>
                  <a:srgbClr val="002060"/>
                </a:solidFill>
              </a:rPr>
              <a:t>colegio comprometido con su entorno y abierto al mundo.</a:t>
            </a:r>
          </a:p>
        </p:txBody>
      </p:sp>
    </p:spTree>
    <p:extLst>
      <p:ext uri="{BB962C8B-B14F-4D97-AF65-F5344CB8AC3E}">
        <p14:creationId xmlns:p14="http://schemas.microsoft.com/office/powerpoint/2010/main" val="6306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0"/>
            <a:ext cx="11754394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3.Balance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u="sng" dirty="0" smtClean="0">
                <a:solidFill>
                  <a:srgbClr val="002060"/>
                </a:solidFill>
              </a:rPr>
              <a:t>Plan de Gestión Convivencia Escolar 2024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804514"/>
              </p:ext>
            </p:extLst>
          </p:nvPr>
        </p:nvGraphicFramePr>
        <p:xfrm>
          <a:off x="1371601" y="1606730"/>
          <a:ext cx="8699862" cy="4974664"/>
        </p:xfrm>
        <a:graphic>
          <a:graphicData uri="http://schemas.openxmlformats.org/drawingml/2006/table">
            <a:tbl>
              <a:tblPr firstRow="1" firstCol="1" bandRow="1"/>
              <a:tblGrid>
                <a:gridCol w="3294934">
                  <a:extLst>
                    <a:ext uri="{9D8B030D-6E8A-4147-A177-3AD203B41FA5}">
                      <a16:colId xmlns:a16="http://schemas.microsoft.com/office/drawing/2014/main" val="1280578949"/>
                    </a:ext>
                  </a:extLst>
                </a:gridCol>
                <a:gridCol w="3294934">
                  <a:extLst>
                    <a:ext uri="{9D8B030D-6E8A-4147-A177-3AD203B41FA5}">
                      <a16:colId xmlns:a16="http://schemas.microsoft.com/office/drawing/2014/main" val="843030711"/>
                    </a:ext>
                  </a:extLst>
                </a:gridCol>
                <a:gridCol w="2109994">
                  <a:extLst>
                    <a:ext uri="{9D8B030D-6E8A-4147-A177-3AD203B41FA5}">
                      <a16:colId xmlns:a16="http://schemas.microsoft.com/office/drawing/2014/main" val="17146220"/>
                    </a:ext>
                  </a:extLst>
                </a:gridCol>
              </a:tblGrid>
              <a:tr h="310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DIMENSIÓN</a:t>
                      </a:r>
                      <a:endParaRPr lang="es-CL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ACCIÓN</a:t>
                      </a:r>
                      <a:endParaRPr lang="es-CL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IMPLEMENTACIÓN</a:t>
                      </a:r>
                      <a:endParaRPr lang="es-CL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10473"/>
                  </a:ext>
                </a:extLst>
              </a:tr>
              <a:tr h="5017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FORMACIÓN</a:t>
                      </a:r>
                      <a:endParaRPr lang="es-CL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Acompañamiento al Rol Formativo de Profesores Jefe</a:t>
                      </a: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(secundaria)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928728"/>
                  </a:ext>
                </a:extLst>
              </a:tr>
              <a:tr h="75829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Promoviendo el Autocuidado en los estudiantes 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(Intervenciones en Aula)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marL="2247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944746"/>
                  </a:ext>
                </a:extLst>
              </a:tr>
              <a:tr h="12714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CONVIVENCIA</a:t>
                      </a:r>
                      <a:endParaRPr lang="es-CL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Construyendo un Ambiente de Respeto y Buen Trato en la comunidad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(Intervenciones en Aula, capacitaciones)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691093"/>
                  </a:ext>
                </a:extLst>
              </a:tr>
              <a:tr h="75829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PARTICIPACIÓN Y VIDA DEMOCRÁTICA</a:t>
                      </a:r>
                      <a:endParaRPr lang="es-CL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Fortaleciendo Nuestra Identidad y Participación/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(Encuentros Institucionales, Charlas)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080716"/>
                  </a:ext>
                </a:extLst>
              </a:tr>
              <a:tr h="1271995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Fortaleciendo nuestra Responsabilidad con el Entorno</a:t>
                      </a:r>
                      <a:endParaRPr lang="es-C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(Eco delegados por </a:t>
                      </a:r>
                      <a:r>
                        <a:rPr lang="es-CL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curso </a:t>
                      </a:r>
                      <a:r>
                        <a:rPr lang="es-CL" sz="16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primaria)</a:t>
                      </a:r>
                      <a:endParaRPr lang="es-C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1612" marR="616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783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7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Words>1232</Words>
  <Application>Microsoft Office PowerPoint</Application>
  <PresentationFormat>Panorámica</PresentationFormat>
  <Paragraphs>298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Symbol</vt:lpstr>
      <vt:lpstr>Times New Roman</vt:lpstr>
      <vt:lpstr>Wingdings</vt:lpstr>
      <vt:lpstr>Tema de Office</vt:lpstr>
      <vt:lpstr>2º Reunión 2024 Comité de Convivencia Escolar y Comité d'éducation à la santé et à la citoyenneté et à l'environnement (CESCE).</vt:lpstr>
      <vt:lpstr>TEMÁTICAS A TRABAJAR</vt:lpstr>
      <vt:lpstr>¿Qué es el Comité para  la Buena Convivencia? </vt:lpstr>
      <vt:lpstr>Presentación de PowerPoint</vt:lpstr>
      <vt:lpstr>Presentación de PowerPoint</vt:lpstr>
      <vt:lpstr>Presentación de PowerPoint</vt:lpstr>
      <vt:lpstr>2. Reglamento Interno 2024 (RIE) </vt:lpstr>
      <vt:lpstr>3. Plan de Gestión Convivencia Escolar 2024 (PGCE)</vt:lpstr>
      <vt:lpstr>3.Balance Plan de Gestión Convivencia Escolar 2024</vt:lpstr>
      <vt:lpstr>Protocolos de Actuación Activados 2024 </vt:lpstr>
      <vt:lpstr>Temáticas Trabajadas Primaria</vt:lpstr>
      <vt:lpstr>Temáticas Trabajadas Secundaria</vt:lpstr>
      <vt:lpstr>Temáticas Trabajadas Secundaria</vt:lpstr>
      <vt:lpstr>Temáticas Trabajadas con Apoderados y Familias</vt:lpstr>
      <vt:lpstr>Temáticas Trabajadas con el Personal</vt:lpstr>
      <vt:lpstr>CONSOLIDADO INTERVENCIONES FORMATIVAS REALIZADAS</vt:lpstr>
      <vt:lpstr>Presentación de PowerPoint</vt:lpstr>
      <vt:lpstr>MUCHAS GRACIAS POR EL TRABAJO COLABORATIVO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 Lüer</dc:creator>
  <cp:lastModifiedBy>Dominique de Halleux</cp:lastModifiedBy>
  <cp:revision>80</cp:revision>
  <dcterms:created xsi:type="dcterms:W3CDTF">2023-05-04T19:45:30Z</dcterms:created>
  <dcterms:modified xsi:type="dcterms:W3CDTF">2024-12-06T18:30:16Z</dcterms:modified>
</cp:coreProperties>
</file>