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TOINE" initials="A" lastIdx="1" clrIdx="0">
    <p:extLst>
      <p:ext uri="{19B8F6BF-5375-455C-9EA6-DF929625EA0E}">
        <p15:presenceInfo xmlns:p15="http://schemas.microsoft.com/office/powerpoint/2012/main" userId="ANTOIN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76302" autoAdjust="0"/>
  </p:normalViewPr>
  <p:slideViewPr>
    <p:cSldViewPr snapToGrid="0">
      <p:cViewPr varScale="1">
        <p:scale>
          <a:sx n="57" d="100"/>
          <a:sy n="57" d="100"/>
        </p:scale>
        <p:origin x="12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3-06T16:52:48.949" idx="1">
    <p:pos x="10" y="10"/>
    <p:text>Exemple : le jeu, un groupe de l'an passé s'est demandé si le casino de vina entrainzit des addictions pour certaines personnes, les femmes de plus de 50 ans.</p:text>
    <p:extLst>
      <p:ext uri="{C676402C-5697-4E1C-873F-D02D1690AC5C}">
        <p15:threadingInfo xmlns:p15="http://schemas.microsoft.com/office/powerpoint/2012/main" timeZoneBias="-6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DC884C-8994-4E43-B7D6-D7B4BCE439D8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D231D1A3-8809-4E5E-B7DE-1D222F1C1636}">
      <dgm:prSet phldrT="[Texte]"/>
      <dgm:spPr/>
      <dgm:t>
        <a:bodyPr/>
        <a:lstStyle/>
        <a:p>
          <a:r>
            <a:rPr lang="fr-FR" dirty="0" smtClean="0"/>
            <a:t>Création du TPE</a:t>
          </a:r>
          <a:endParaRPr lang="fr-FR" dirty="0"/>
        </a:p>
      </dgm:t>
    </dgm:pt>
    <dgm:pt modelId="{468F6B11-4B6B-48A9-A843-AC7995C49208}" type="parTrans" cxnId="{52A784E1-49C4-411A-872F-F1B711AD0E8C}">
      <dgm:prSet/>
      <dgm:spPr/>
      <dgm:t>
        <a:bodyPr/>
        <a:lstStyle/>
        <a:p>
          <a:endParaRPr lang="fr-FR"/>
        </a:p>
      </dgm:t>
    </dgm:pt>
    <dgm:pt modelId="{5E2147BF-7F81-4BE9-BAC7-D6225BF4F6B9}" type="sibTrans" cxnId="{52A784E1-49C4-411A-872F-F1B711AD0E8C}">
      <dgm:prSet/>
      <dgm:spPr/>
      <dgm:t>
        <a:bodyPr/>
        <a:lstStyle/>
        <a:p>
          <a:endParaRPr lang="fr-FR"/>
        </a:p>
      </dgm:t>
    </dgm:pt>
    <dgm:pt modelId="{606C1AFE-8675-4791-A55E-EFF98C736B65}" type="pres">
      <dgm:prSet presAssocID="{47DC884C-8994-4E43-B7D6-D7B4BCE439D8}" presName="Name0" presStyleCnt="0">
        <dgm:presLayoutVars>
          <dgm:dir/>
          <dgm:animLvl val="lvl"/>
          <dgm:resizeHandles val="exact"/>
        </dgm:presLayoutVars>
      </dgm:prSet>
      <dgm:spPr/>
    </dgm:pt>
    <dgm:pt modelId="{A6F18E7E-ABD0-459E-AC13-D624959C65C1}" type="pres">
      <dgm:prSet presAssocID="{D231D1A3-8809-4E5E-B7DE-1D222F1C1636}" presName="parTxOnly" presStyleLbl="node1" presStyleIdx="0" presStyleCnt="1" custLinFactNeighborX="-1560" custLinFactNeighborY="5609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52A784E1-49C4-411A-872F-F1B711AD0E8C}" srcId="{47DC884C-8994-4E43-B7D6-D7B4BCE439D8}" destId="{D231D1A3-8809-4E5E-B7DE-1D222F1C1636}" srcOrd="0" destOrd="0" parTransId="{468F6B11-4B6B-48A9-A843-AC7995C49208}" sibTransId="{5E2147BF-7F81-4BE9-BAC7-D6225BF4F6B9}"/>
    <dgm:cxn modelId="{6C8838F0-70A4-4917-BAC5-B60D5D4E9487}" type="presOf" srcId="{47DC884C-8994-4E43-B7D6-D7B4BCE439D8}" destId="{606C1AFE-8675-4791-A55E-EFF98C736B65}" srcOrd="0" destOrd="0" presId="urn:microsoft.com/office/officeart/2005/8/layout/chevron1"/>
    <dgm:cxn modelId="{9AC68B13-8418-480D-97D1-B18C3EA0F368}" type="presOf" srcId="{D231D1A3-8809-4E5E-B7DE-1D222F1C1636}" destId="{A6F18E7E-ABD0-459E-AC13-D624959C65C1}" srcOrd="0" destOrd="0" presId="urn:microsoft.com/office/officeart/2005/8/layout/chevron1"/>
    <dgm:cxn modelId="{B3C09A56-379B-450A-8377-D4E002911BEF}" type="presParOf" srcId="{606C1AFE-8675-4791-A55E-EFF98C736B65}" destId="{A6F18E7E-ABD0-459E-AC13-D624959C65C1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D90121-E994-45D0-B13A-17E291F604E6}" type="datetimeFigureOut">
              <a:rPr lang="fr-FR" smtClean="0"/>
              <a:t>13/03/2018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3EEDC1-EF17-42C5-8C8B-9B77FD6D259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3941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Biologie et art: l’utilisation des drogues a-t-elle influencer le rock dans les années 60</a:t>
            </a:r>
            <a:r>
              <a:rPr lang="fr-FR" baseline="0" dirty="0" smtClean="0"/>
              <a:t> et 70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3EEDC1-EF17-42C5-8C8B-9B77FD6D2597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89439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Exemple : le jeu, un groupe de l'an passé s'est demandé si le casino de vina </a:t>
            </a:r>
            <a:r>
              <a:rPr lang="fr-FR" dirty="0" err="1" smtClean="0"/>
              <a:t>entrainzit</a:t>
            </a:r>
            <a:r>
              <a:rPr lang="fr-FR" dirty="0" smtClean="0"/>
              <a:t> des addictions pour certaines personnes, les femmes de plus de 50 ans.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3EEDC1-EF17-42C5-8C8B-9B77FD6D2597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32031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Bien cerner en amont le sujet de votre TPE, ne</a:t>
            </a:r>
            <a:r>
              <a:rPr lang="fr-FR" baseline="0" dirty="0" smtClean="0"/>
              <a:t> commencez à chercher que quand vous saurez ce que vous voulez obtenir, sinon vous allez amasser des quantités d’informations inutiles et perdre du temps précieux de recherche documentaire. </a:t>
            </a:r>
          </a:p>
          <a:p>
            <a:endParaRPr lang="fr-FR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dirty="0" smtClean="0"/>
              <a:t>Il faut privilégier les privilégier les sites officiels, les revues scientifique, les auteurs reconnus</a:t>
            </a:r>
          </a:p>
          <a:p>
            <a:endParaRPr lang="fr-FR" baseline="0" dirty="0" smtClean="0"/>
          </a:p>
          <a:p>
            <a:r>
              <a:rPr lang="fr-FR" baseline="0" dirty="0" smtClean="0"/>
              <a:t>Les sites internet regorgent d’informations de mauvaises qualités, partielles, partiales, ou simplement mensongères. Ils faut absolument évité les blogs, les sites d’organisations non reconnues etc.. Réussir un TPE </a:t>
            </a:r>
          </a:p>
          <a:p>
            <a:endParaRPr lang="fr-FR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Faite votre bibliographie sérieusement , </a:t>
            </a:r>
            <a:r>
              <a:rPr lang="fr-FR" dirty="0" smtClean="0"/>
              <a:t>le jury l’utilisera</a:t>
            </a:r>
            <a:r>
              <a:rPr lang="fr-FR" baseline="0" dirty="0" smtClean="0"/>
              <a:t> pour </a:t>
            </a:r>
            <a:r>
              <a:rPr lang="fr-FR" dirty="0" err="1" smtClean="0"/>
              <a:t>vérfier</a:t>
            </a:r>
            <a:r>
              <a:rPr lang="fr-FR" dirty="0" smtClean="0"/>
              <a:t> vos sources.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3EEDC1-EF17-42C5-8C8B-9B77FD6D2597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19447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A</a:t>
            </a:r>
            <a:r>
              <a:rPr lang="fr-FR" baseline="0" dirty="0" smtClean="0"/>
              <a:t>pres une période de recherches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3EEDC1-EF17-42C5-8C8B-9B77FD6D2597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86168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Seul les points au dessus de la moyenne donneront des points pour le bac,</a:t>
            </a:r>
            <a:r>
              <a:rPr lang="fr-FR" baseline="0" dirty="0" smtClean="0"/>
              <a:t> les notes en </a:t>
            </a:r>
            <a:r>
              <a:rPr lang="fr-FR" baseline="0" dirty="0" err="1" smtClean="0"/>
              <a:t>dessou</a:t>
            </a:r>
            <a:r>
              <a:rPr lang="fr-FR" baseline="0" dirty="0" smtClean="0"/>
              <a:t> de 10 ne compteront pas. Mais ce sont des points importants qui procurent une sécurité pour les épreuves du bac.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3EEDC1-EF17-42C5-8C8B-9B77FD6D2597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25453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FAC85-22A4-457B-849A-DB77CB573EF1}" type="datetimeFigureOut">
              <a:rPr lang="fr-FR" smtClean="0"/>
              <a:t>13/03/2018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5B6B0-C39E-4BCD-BE55-7A003152A0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3962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FAC85-22A4-457B-849A-DB77CB573EF1}" type="datetimeFigureOut">
              <a:rPr lang="fr-FR" smtClean="0"/>
              <a:t>13/03/2018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5B6B0-C39E-4BCD-BE55-7A003152A0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2776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FAC85-22A4-457B-849A-DB77CB573EF1}" type="datetimeFigureOut">
              <a:rPr lang="fr-FR" smtClean="0"/>
              <a:t>13/03/2018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5B6B0-C39E-4BCD-BE55-7A003152A0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0034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FAC85-22A4-457B-849A-DB77CB573EF1}" type="datetimeFigureOut">
              <a:rPr lang="fr-FR" smtClean="0"/>
              <a:t>13/03/2018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5B6B0-C39E-4BCD-BE55-7A003152A0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0148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FAC85-22A4-457B-849A-DB77CB573EF1}" type="datetimeFigureOut">
              <a:rPr lang="fr-FR" smtClean="0"/>
              <a:t>13/03/2018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5B6B0-C39E-4BCD-BE55-7A003152A0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4799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FAC85-22A4-457B-849A-DB77CB573EF1}" type="datetimeFigureOut">
              <a:rPr lang="fr-FR" smtClean="0"/>
              <a:t>13/03/2018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5B6B0-C39E-4BCD-BE55-7A003152A0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513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FAC85-22A4-457B-849A-DB77CB573EF1}" type="datetimeFigureOut">
              <a:rPr lang="fr-FR" smtClean="0"/>
              <a:t>13/03/2018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5B6B0-C39E-4BCD-BE55-7A003152A0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1424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FAC85-22A4-457B-849A-DB77CB573EF1}" type="datetimeFigureOut">
              <a:rPr lang="fr-FR" smtClean="0"/>
              <a:t>13/03/2018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5B6B0-C39E-4BCD-BE55-7A003152A0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9832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FAC85-22A4-457B-849A-DB77CB573EF1}" type="datetimeFigureOut">
              <a:rPr lang="fr-FR" smtClean="0"/>
              <a:t>13/03/2018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5B6B0-C39E-4BCD-BE55-7A003152A0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9490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FAC85-22A4-457B-849A-DB77CB573EF1}" type="datetimeFigureOut">
              <a:rPr lang="fr-FR" smtClean="0"/>
              <a:t>13/03/2018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5B6B0-C39E-4BCD-BE55-7A003152A0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6087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FAC85-22A4-457B-849A-DB77CB573EF1}" type="datetimeFigureOut">
              <a:rPr lang="fr-FR" smtClean="0"/>
              <a:t>13/03/2018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5B6B0-C39E-4BCD-BE55-7A003152A0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256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EFAC85-22A4-457B-849A-DB77CB573EF1}" type="datetimeFigureOut">
              <a:rPr lang="fr-FR" smtClean="0"/>
              <a:t>13/03/2018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B5B6B0-C39E-4BCD-BE55-7A003152A0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8408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6.emf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17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332890" cy="5600409"/>
          </a:xfrm>
        </p:spPr>
        <p:txBody>
          <a:bodyPr>
            <a:normAutofit fontScale="90000"/>
          </a:bodyPr>
          <a:lstStyle/>
          <a:p>
            <a:r>
              <a:rPr lang="fr-FR" sz="20000" dirty="0" smtClean="0">
                <a:solidFill>
                  <a:srgbClr val="0070C0"/>
                </a:solidFill>
                <a:latin typeface="DK Cinnabar Brush" panose="02000000000000000000" pitchFamily="2" charset="0"/>
              </a:rPr>
              <a:t>T</a:t>
            </a:r>
            <a:r>
              <a:rPr lang="fr-FR" sz="20000" dirty="0" smtClean="0">
                <a:solidFill>
                  <a:srgbClr val="FF0000"/>
                </a:solidFill>
                <a:latin typeface="DK Cinnabar Brush" panose="02000000000000000000" pitchFamily="2" charset="0"/>
              </a:rPr>
              <a:t>P</a:t>
            </a:r>
            <a:r>
              <a:rPr lang="fr-FR" sz="20000" dirty="0" smtClean="0">
                <a:latin typeface="DK Cinnabar Brush" panose="02000000000000000000" pitchFamily="2" charset="0"/>
              </a:rPr>
              <a:t>E. </a:t>
            </a:r>
            <a:r>
              <a:rPr lang="fr-FR" sz="20000" dirty="0">
                <a:latin typeface="DK Cinnabar Brush" panose="02000000000000000000" pitchFamily="2" charset="0"/>
              </a:rPr>
              <a:t>2018</a:t>
            </a:r>
            <a:r>
              <a:rPr lang="fr-FR" dirty="0"/>
              <a:t/>
            </a:r>
            <a:br>
              <a:rPr lang="fr-FR" dirty="0"/>
            </a:br>
            <a:endParaRPr lang="fr-FR" dirty="0">
              <a:latin typeface="DK Cinnabar Brush" panose="02000000000000000000" pitchFamily="2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9749" y="5633011"/>
            <a:ext cx="2234281" cy="1089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54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4952" y="338867"/>
            <a:ext cx="9869510" cy="138044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2400" dirty="0" smtClean="0">
                <a:solidFill>
                  <a:srgbClr val="0070C0"/>
                </a:solidFill>
                <a:effectLst/>
                <a:latin typeface="DK Cinnabar Brush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Travaux</a:t>
            </a:r>
            <a:r>
              <a:rPr lang="fr-FR" sz="2400" dirty="0" smtClean="0">
                <a:solidFill>
                  <a:srgbClr val="0070C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mbria" panose="02040503050406030204" pitchFamily="18" charset="0"/>
              </a:rPr>
              <a:t> </a:t>
            </a:r>
            <a:r>
              <a:rPr lang="fr-FR" sz="24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400" dirty="0" smtClean="0">
                <a:solidFill>
                  <a:schemeClr val="bg2">
                    <a:lumMod val="2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Par </a:t>
            </a:r>
            <a:r>
              <a:rPr lang="fr-FR" sz="2400" dirty="0">
                <a:solidFill>
                  <a:schemeClr val="bg2">
                    <a:lumMod val="2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équipe de trois </a:t>
            </a:r>
            <a:r>
              <a:rPr lang="fr-FR" sz="2400" dirty="0" smtClean="0">
                <a:solidFill>
                  <a:schemeClr val="bg2">
                    <a:lumMod val="2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élèves vous </a:t>
            </a:r>
            <a:r>
              <a:rPr lang="fr-FR" sz="2400" dirty="0">
                <a:solidFill>
                  <a:schemeClr val="bg2">
                    <a:lumMod val="2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allez mener une réflexion </a:t>
            </a:r>
            <a:r>
              <a:rPr lang="fr-FR" sz="2400" dirty="0" smtClean="0">
                <a:solidFill>
                  <a:schemeClr val="bg2">
                    <a:lumMod val="2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sur un sujet qui aboutira </a:t>
            </a:r>
            <a:r>
              <a:rPr lang="fr-FR" sz="2400" dirty="0">
                <a:solidFill>
                  <a:schemeClr val="bg2">
                    <a:lumMod val="2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à une </a:t>
            </a:r>
            <a:r>
              <a:rPr lang="fr-FR" sz="2400" dirty="0" smtClean="0">
                <a:solidFill>
                  <a:schemeClr val="bg2">
                    <a:lumMod val="2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ou </a:t>
            </a:r>
            <a:r>
              <a:rPr lang="fr-FR" sz="2400" dirty="0">
                <a:solidFill>
                  <a:schemeClr val="bg2">
                    <a:lumMod val="2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plusieurs productions.</a:t>
            </a:r>
            <a:endParaRPr lang="fr-FR" sz="2400" dirty="0">
              <a:solidFill>
                <a:schemeClr val="bg2">
                  <a:lumMod val="2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93442" y="2498062"/>
            <a:ext cx="9277082" cy="156966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2400" dirty="0" smtClean="0">
                <a:solidFill>
                  <a:srgbClr val="FF0000"/>
                </a:solidFill>
                <a:effectLst/>
                <a:latin typeface="DK Cinnabar Brush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Personnels</a:t>
            </a:r>
            <a:r>
              <a:rPr lang="fr-FR" sz="2400" dirty="0" smtClean="0">
                <a:effectLst/>
                <a:latin typeface="DK Cinnabar Brush" panose="020000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fr-FR" sz="24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r>
              <a:rPr lang="fr-F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fr-FR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e </a:t>
            </a:r>
            <a:r>
              <a:rPr lang="fr-F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sujet que vous choisir et la </a:t>
            </a:r>
            <a:r>
              <a:rPr lang="fr-FR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manière de le traiter sera unique, propre a vos sensibilités et cultures. Par ailleurs, La note finale est personnelle (même si le travail de groupe compte). </a:t>
            </a:r>
            <a:endParaRPr lang="fr-FR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953294" y="4631689"/>
            <a:ext cx="9508902" cy="177561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2400" dirty="0" smtClean="0">
                <a:effectLst/>
                <a:latin typeface="DK Cinnabar Brush" panose="020000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Encadrés</a:t>
            </a:r>
            <a:r>
              <a:rPr lang="fr-FR" sz="24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 :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Vous </a:t>
            </a:r>
            <a:r>
              <a:rPr lang="fr-F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disposez d’une relative </a:t>
            </a:r>
            <a:r>
              <a:rPr lang="fr-FR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autonomie, </a:t>
            </a:r>
            <a:r>
              <a:rPr lang="fr-F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dans le choix du thème, de la problématique etc…Mais les professeurs référents et documentalistes vous guide au long de votre projet</a:t>
            </a:r>
            <a:r>
              <a:rPr lang="fr-F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fr-FR" sz="24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7723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9427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Une démarche inscrite dans la durée (4 mois)…….</a:t>
            </a: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8206336"/>
              </p:ext>
            </p:extLst>
          </p:nvPr>
        </p:nvGraphicFramePr>
        <p:xfrm>
          <a:off x="1230469" y="1415494"/>
          <a:ext cx="9731062" cy="47876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98342"/>
                <a:gridCol w="7432720"/>
              </a:tblGrid>
              <a:tr h="3846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</a:rPr>
                        <a:t>7 mars</a:t>
                      </a:r>
                      <a:endParaRPr lang="fr-FR" sz="18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76" marR="48876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1112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Présentation des TPE et de la méthodologie</a:t>
                      </a:r>
                    </a:p>
                    <a:p>
                      <a:pPr marR="11112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 </a:t>
                      </a:r>
                      <a:endParaRPr lang="fr-FR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76" marR="48876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747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</a:rPr>
                        <a:t>14 et 21 mars</a:t>
                      </a:r>
                      <a:endParaRPr lang="fr-FR" sz="18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76" marR="48876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1760" marR="11112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Définition du sujet, élaboration de la problématique et de la stratégie envisagée pour y répondre.</a:t>
                      </a:r>
                      <a:endParaRPr lang="fr-FR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76" marR="48876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204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r>
                        <a:rPr lang="es-CL" sz="1800" b="1" dirty="0">
                          <a:effectLst/>
                        </a:rPr>
                        <a:t>28 </a:t>
                      </a:r>
                      <a:r>
                        <a:rPr lang="es-CL" sz="1800" b="1" dirty="0" err="1">
                          <a:effectLst/>
                        </a:rPr>
                        <a:t>mars</a:t>
                      </a:r>
                      <a:endParaRPr lang="fr-FR" sz="18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76" marR="48876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1760" marR="11112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Remise des sujets définitifs auprès de l’administration</a:t>
                      </a:r>
                      <a:endParaRPr lang="fr-FR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76" marR="48876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51667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CL" sz="1800" b="1" dirty="0">
                          <a:effectLst/>
                        </a:rPr>
                        <a:t>3, 11 et 18 </a:t>
                      </a:r>
                      <a:r>
                        <a:rPr lang="es-CL" sz="1800" b="1" dirty="0" err="1">
                          <a:effectLst/>
                        </a:rPr>
                        <a:t>avril</a:t>
                      </a:r>
                      <a:endParaRPr lang="fr-FR" sz="18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76" marR="48876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1760" marR="11112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Recherches liées à la problématique et à la stratégie envisagée pour y répondre</a:t>
                      </a:r>
                      <a:endParaRPr lang="fr-FR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76" marR="48876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88762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s-CL" sz="1800" b="1" dirty="0">
                          <a:effectLst/>
                        </a:rPr>
                        <a:t>25 </a:t>
                      </a:r>
                      <a:r>
                        <a:rPr lang="es-CL" sz="1800" b="1" dirty="0" err="1">
                          <a:effectLst/>
                        </a:rPr>
                        <a:t>avril</a:t>
                      </a:r>
                      <a:r>
                        <a:rPr lang="es-CL" sz="1800" b="1" dirty="0">
                          <a:effectLst/>
                        </a:rPr>
                        <a:t>, 16 et 23 </a:t>
                      </a:r>
                      <a:r>
                        <a:rPr lang="es-CL" sz="1800" b="1" dirty="0" err="1">
                          <a:effectLst/>
                        </a:rPr>
                        <a:t>mai</a:t>
                      </a:r>
                      <a:r>
                        <a:rPr lang="es-CL" sz="1800" b="1" dirty="0">
                          <a:effectLst/>
                        </a:rPr>
                        <a:t> </a:t>
                      </a:r>
                      <a:endParaRPr lang="fr-FR" sz="18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76" marR="48876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1760" marR="11112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Réalisation de la production et présentation de la fiche de synthèse</a:t>
                      </a:r>
                      <a:endParaRPr lang="fr-FR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76" marR="48876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02701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s-CL" sz="1800" b="1" dirty="0">
                          <a:effectLst/>
                        </a:rPr>
                        <a:t>30 </a:t>
                      </a:r>
                      <a:r>
                        <a:rPr lang="es-CL" sz="1800" b="1" dirty="0" err="1">
                          <a:effectLst/>
                        </a:rPr>
                        <a:t>mai</a:t>
                      </a:r>
                      <a:r>
                        <a:rPr lang="es-CL" sz="1800" b="1" dirty="0">
                          <a:effectLst/>
                        </a:rPr>
                        <a:t> </a:t>
                      </a:r>
                      <a:endParaRPr lang="fr-FR" sz="18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76" marR="48876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1760" marR="11112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TPE Blancs avec les professeurs ressources</a:t>
                      </a:r>
                    </a:p>
                    <a:p>
                      <a:pPr marL="111760" marR="11112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Remarque : Pendant les TPE blancs, les élèves non interrogés continuent à travailler</a:t>
                      </a:r>
                      <a:endParaRPr lang="fr-FR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76" marR="48876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97813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s-CL" sz="1800" b="1" dirty="0">
                          <a:effectLst/>
                        </a:rPr>
                        <a:t>6, 13, 20 et 27 </a:t>
                      </a:r>
                      <a:r>
                        <a:rPr lang="es-CL" sz="1800" b="1" dirty="0" err="1">
                          <a:effectLst/>
                        </a:rPr>
                        <a:t>juin</a:t>
                      </a:r>
                      <a:endParaRPr lang="fr-FR" sz="18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76" marR="48876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1760" marR="11112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Réalisation de la production et présentation de la soutenance orale</a:t>
                      </a:r>
                      <a:endParaRPr lang="fr-FR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76" marR="48876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760296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s-CL" sz="1800" b="1">
                          <a:effectLst/>
                        </a:rPr>
                        <a:t> 4 Juillet </a:t>
                      </a:r>
                      <a:endParaRPr lang="fr-FR" sz="1800" b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76" marR="48876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1760" marR="11112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Dernier délai pour la remise de la fiche de synthèse à l’administration ainsi que la production finale. Le non-respect de ce délai entrainera -1 dans la grille d’évaluation de démarche personnelle.</a:t>
                      </a:r>
                      <a:endParaRPr lang="fr-FR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76" marR="48876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70222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r>
                        <a:rPr lang="es-CL" sz="1800" b="1" dirty="0">
                          <a:effectLst/>
                        </a:rPr>
                        <a:t>SEMAINE DU 11  </a:t>
                      </a:r>
                      <a:r>
                        <a:rPr lang="es-CL" sz="1800" b="1" dirty="0" err="1">
                          <a:effectLst/>
                        </a:rPr>
                        <a:t>Juillet</a:t>
                      </a:r>
                      <a:r>
                        <a:rPr lang="es-CL" sz="1800" b="1" dirty="0">
                          <a:effectLst/>
                        </a:rPr>
                        <a:t> </a:t>
                      </a:r>
                      <a:endParaRPr lang="fr-FR" sz="18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76" marR="48876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1112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EPREUVE ORALE DES T.P.E.           </a:t>
                      </a:r>
                    </a:p>
                    <a:p>
                      <a:pPr marR="11112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   </a:t>
                      </a:r>
                      <a:r>
                        <a:rPr lang="es-CL" sz="1400" dirty="0">
                          <a:effectLst/>
                        </a:rPr>
                        <a:t>(</a:t>
                      </a:r>
                      <a:r>
                        <a:rPr lang="es-CL" sz="1400" dirty="0" err="1">
                          <a:effectLst/>
                        </a:rPr>
                        <a:t>épreuve</a:t>
                      </a:r>
                      <a:r>
                        <a:rPr lang="es-CL" sz="1400" dirty="0">
                          <a:effectLst/>
                        </a:rPr>
                        <a:t> </a:t>
                      </a:r>
                      <a:r>
                        <a:rPr lang="es-CL" sz="1400" dirty="0" err="1">
                          <a:effectLst/>
                        </a:rPr>
                        <a:t>anticipée</a:t>
                      </a:r>
                      <a:r>
                        <a:rPr lang="es-CL" sz="1400" dirty="0">
                          <a:effectLst/>
                        </a:rPr>
                        <a:t> du </a:t>
                      </a:r>
                      <a:r>
                        <a:rPr lang="es-CL" sz="1400" dirty="0" err="1">
                          <a:effectLst/>
                        </a:rPr>
                        <a:t>bac</a:t>
                      </a:r>
                      <a:r>
                        <a:rPr lang="es-CL" sz="1400" dirty="0">
                          <a:effectLst/>
                        </a:rPr>
                        <a:t>)</a:t>
                      </a:r>
                      <a:endParaRPr lang="fr-FR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76" marR="48876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9350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…Dont le sujet sera </a:t>
            </a:r>
            <a:r>
              <a:rPr lang="fr-FR" sz="6600" b="1" dirty="0" smtClean="0">
                <a:solidFill>
                  <a:srgbClr val="0070C0"/>
                </a:solidFill>
              </a:rPr>
              <a:t>pluridisciplinaire</a:t>
            </a:r>
            <a:r>
              <a:rPr lang="fr-FR" dirty="0" smtClean="0"/>
              <a:t> et inclus dans un des thèmes obligatoires….</a:t>
            </a:r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0794" y="4435573"/>
            <a:ext cx="2322840" cy="2222696"/>
          </a:xfrm>
          <a:prstGeom prst="ellipse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28" y="2214197"/>
            <a:ext cx="2470345" cy="2470345"/>
          </a:xfrm>
          <a:prstGeom prst="ellipse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1631" y="2596378"/>
            <a:ext cx="2871507" cy="2819244"/>
          </a:xfrm>
          <a:prstGeom prst="ellipse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1202" y="2048699"/>
            <a:ext cx="2527455" cy="2482471"/>
          </a:xfrm>
          <a:prstGeom prst="ellipse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465" y="2596377"/>
            <a:ext cx="1679761" cy="1679761"/>
          </a:xfrm>
          <a:prstGeom prst="ellipse">
            <a:avLst/>
          </a:prstGeom>
        </p:spPr>
      </p:pic>
      <p:sp>
        <p:nvSpPr>
          <p:cNvPr id="13" name="Ellipse 12"/>
          <p:cNvSpPr/>
          <p:nvPr/>
        </p:nvSpPr>
        <p:spPr>
          <a:xfrm rot="21072403">
            <a:off x="5650613" y="1422860"/>
            <a:ext cx="6040242" cy="3823781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5253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…Dont le sujet sera </a:t>
            </a:r>
            <a:r>
              <a:rPr lang="fr-FR" dirty="0"/>
              <a:t>pluridisciplinaire </a:t>
            </a:r>
            <a:r>
              <a:rPr lang="fr-FR" dirty="0" smtClean="0"/>
              <a:t>et inclus dans un des </a:t>
            </a:r>
            <a:r>
              <a:rPr lang="fr-FR" sz="6600" b="1" dirty="0" smtClean="0">
                <a:solidFill>
                  <a:srgbClr val="FF0000"/>
                </a:solidFill>
              </a:rPr>
              <a:t>thèmes obligatoires</a:t>
            </a:r>
            <a:r>
              <a:rPr lang="fr-FR" dirty="0" smtClean="0"/>
              <a:t>….</a:t>
            </a:r>
            <a:endParaRPr lang="fr-FR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0362151"/>
              </p:ext>
            </p:extLst>
          </p:nvPr>
        </p:nvGraphicFramePr>
        <p:xfrm>
          <a:off x="838200" y="1889760"/>
          <a:ext cx="10515599" cy="45497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33535"/>
                <a:gridCol w="3015064"/>
                <a:gridCol w="3767000"/>
              </a:tblGrid>
              <a:tr h="6096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CL" sz="2400" b="1" u="sng" dirty="0" smtClean="0">
                          <a:effectLst/>
                        </a:rPr>
                        <a:t>SÉRIE L</a:t>
                      </a:r>
                      <a:endParaRPr lang="fr-FR" sz="24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096" marR="106096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CL" sz="2400" b="1" u="sng" dirty="0" smtClean="0">
                          <a:effectLst/>
                        </a:rPr>
                        <a:t>SÉRIE ES</a:t>
                      </a:r>
                      <a:endParaRPr lang="fr-FR" sz="24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096" marR="106096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CL" sz="2400" b="1" u="sng" dirty="0" smtClean="0">
                          <a:effectLst/>
                        </a:rPr>
                        <a:t>SÉRIE S</a:t>
                      </a:r>
                      <a:endParaRPr lang="fr-FR" sz="24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096" marR="106096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255649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400" u="none" dirty="0">
                          <a:effectLst/>
                        </a:rPr>
                        <a:t>Agir pour son avenir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400" u="none" dirty="0">
                          <a:effectLst/>
                        </a:rPr>
                        <a:t>L'aléatoire, l'insolite, le prévisible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400" u="none" dirty="0">
                          <a:effectLst/>
                        </a:rPr>
                        <a:t>Individuel et collectif</a:t>
                      </a:r>
                      <a:endParaRPr lang="fr-FR" sz="2400" u="non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096" marR="106096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6845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400" u="none" dirty="0" smtClean="0">
                          <a:effectLst/>
                        </a:rPr>
                        <a:t>La </a:t>
                      </a:r>
                      <a:r>
                        <a:rPr lang="fr-FR" sz="2400" u="none" dirty="0">
                          <a:effectLst/>
                        </a:rPr>
                        <a:t>mondialisation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400" u="none" dirty="0">
                          <a:effectLst/>
                        </a:rPr>
                        <a:t>Les inégalités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400" u="none" dirty="0" smtClean="0">
                          <a:effectLst/>
                        </a:rPr>
                        <a:t>L’argent</a:t>
                      </a:r>
                      <a:r>
                        <a:rPr lang="fr-FR" sz="2400" u="none" strike="noStrike" dirty="0">
                          <a:effectLst/>
                        </a:rPr>
                        <a:t> </a:t>
                      </a:r>
                      <a:endParaRPr lang="fr-FR" sz="2400" u="non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096" marR="106096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400" u="none" dirty="0" smtClean="0">
                          <a:effectLst/>
                        </a:rPr>
                        <a:t>Frontière(s)</a:t>
                      </a:r>
                      <a:endParaRPr lang="fr-FR" sz="2400" u="none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400" u="none" dirty="0" smtClean="0">
                          <a:effectLst/>
                        </a:rPr>
                        <a:t>Le</a:t>
                      </a:r>
                      <a:r>
                        <a:rPr lang="fr-FR" sz="2400" u="none" baseline="0" dirty="0" smtClean="0">
                          <a:effectLst/>
                        </a:rPr>
                        <a:t> jeu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400" u="none" dirty="0" smtClean="0">
                          <a:effectLst/>
                        </a:rPr>
                        <a:t>Lumière, lumières</a:t>
                      </a:r>
                      <a:endParaRPr lang="fr-FR" sz="2400" u="none" dirty="0">
                        <a:effectLst/>
                      </a:endParaRPr>
                    </a:p>
                  </a:txBody>
                  <a:tcPr marL="106096" marR="106096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400" u="none" strike="noStrike" dirty="0">
                          <a:effectLst/>
                        </a:rPr>
                        <a:t> </a:t>
                      </a:r>
                      <a:r>
                        <a:rPr lang="fr-FR" sz="2400" u="none" dirty="0" smtClean="0">
                          <a:effectLst/>
                        </a:rPr>
                        <a:t>Transports et transferts</a:t>
                      </a:r>
                      <a:endParaRPr lang="fr-FR" sz="2400" u="none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400" u="none" dirty="0" smtClean="0">
                          <a:effectLst/>
                        </a:rPr>
                        <a:t>Structures</a:t>
                      </a:r>
                      <a:endParaRPr lang="fr-FR" sz="2400" u="none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400" u="none" dirty="0" smtClean="0">
                          <a:effectLst/>
                        </a:rPr>
                        <a:t>Matière et forme</a:t>
                      </a:r>
                      <a:endParaRPr lang="fr-FR" sz="2400" u="non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096" marR="106096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46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64107">
            <a:off x="-1435855" y="1516337"/>
            <a:ext cx="4300917" cy="2919845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1294650" y="5440007"/>
            <a:ext cx="83573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- Les informations cherchées doivent correspondre à votre TPE ….. Donc il faut bien délimiter le sujet avant de commencer </a:t>
            </a:r>
            <a:endParaRPr lang="fr-FR" sz="2400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5435600" y="25230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2794246" y="3975348"/>
            <a:ext cx="65362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Les informations doivent être fiables, donc ils faut bien choisir les sources! </a:t>
            </a:r>
            <a:endParaRPr lang="fr-FR" sz="2400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3657610" y="2143002"/>
            <a:ext cx="7467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Au fur et à mesure de vos recherches vous compléterez votre bibliographie qui sera ensuite intégrée à votre production écrite.</a:t>
            </a:r>
            <a:endParaRPr lang="fr-FR" sz="2400" b="1" dirty="0"/>
          </a:p>
        </p:txBody>
      </p:sp>
      <p:sp>
        <p:nvSpPr>
          <p:cNvPr id="13" name="Légende encadrée 1 12"/>
          <p:cNvSpPr/>
          <p:nvPr/>
        </p:nvSpPr>
        <p:spPr>
          <a:xfrm>
            <a:off x="1049882" y="5440007"/>
            <a:ext cx="8280629" cy="923330"/>
          </a:xfrm>
          <a:prstGeom prst="borderCallout1">
            <a:avLst>
              <a:gd name="adj1" fmla="val 49927"/>
              <a:gd name="adj2" fmla="val 223"/>
              <a:gd name="adj3" fmla="val -58056"/>
              <a:gd name="adj4" fmla="val -1356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Légende encadrée 1 13"/>
          <p:cNvSpPr/>
          <p:nvPr/>
        </p:nvSpPr>
        <p:spPr>
          <a:xfrm>
            <a:off x="2442334" y="3844044"/>
            <a:ext cx="7346360" cy="1113109"/>
          </a:xfrm>
          <a:prstGeom prst="borderCallout1">
            <a:avLst>
              <a:gd name="adj1" fmla="val 49927"/>
              <a:gd name="adj2" fmla="val 223"/>
              <a:gd name="adj3" fmla="val -4872"/>
              <a:gd name="adj4" fmla="val -865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Légende encadrée 1 14"/>
          <p:cNvSpPr/>
          <p:nvPr/>
        </p:nvSpPr>
        <p:spPr>
          <a:xfrm>
            <a:off x="3522147" y="2050669"/>
            <a:ext cx="7467597" cy="1310521"/>
          </a:xfrm>
          <a:prstGeom prst="borderCallout1">
            <a:avLst>
              <a:gd name="adj1" fmla="val 49927"/>
              <a:gd name="adj2" fmla="val 223"/>
              <a:gd name="adj3" fmla="val 27431"/>
              <a:gd name="adj4" fmla="val -389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1032067" cy="1325563"/>
          </a:xfrm>
        </p:spPr>
        <p:txBody>
          <a:bodyPr/>
          <a:lstStyle/>
          <a:p>
            <a:r>
              <a:rPr lang="fr-FR" dirty="0" smtClean="0"/>
              <a:t>…. Qui sera issue d’une recherche documentaire</a:t>
            </a:r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9083" y="2182894"/>
            <a:ext cx="2183184" cy="4366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237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3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L" dirty="0" smtClean="0"/>
              <a:t>…..</a:t>
            </a:r>
            <a:r>
              <a:rPr lang="es-CL" dirty="0" err="1" smtClean="0"/>
              <a:t>Conduisant</a:t>
            </a:r>
            <a:r>
              <a:rPr lang="es-CL" dirty="0" smtClean="0"/>
              <a:t> </a:t>
            </a:r>
            <a:r>
              <a:rPr lang="es-CL" dirty="0"/>
              <a:t>à </a:t>
            </a:r>
            <a:r>
              <a:rPr lang="es-CL" dirty="0" err="1" smtClean="0"/>
              <a:t>plusieurs</a:t>
            </a:r>
            <a:r>
              <a:rPr lang="es-CL" dirty="0" smtClean="0"/>
              <a:t> </a:t>
            </a:r>
            <a:r>
              <a:rPr lang="es-CL" dirty="0" err="1" smtClean="0"/>
              <a:t>productions</a:t>
            </a:r>
            <a:r>
              <a:rPr lang="es-CL" dirty="0" smtClean="0"/>
              <a:t>…</a:t>
            </a:r>
            <a:r>
              <a:rPr lang="es-CL" dirty="0"/>
              <a:t>  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85586">
            <a:off x="231492" y="4783079"/>
            <a:ext cx="1986117" cy="1541404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436843">
            <a:off x="2012797" y="4480645"/>
            <a:ext cx="3608712" cy="1943608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2931">
            <a:off x="5515482" y="5148156"/>
            <a:ext cx="1244442" cy="1244442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Un dossier écrit </a:t>
            </a:r>
          </a:p>
          <a:p>
            <a:endParaRPr lang="fr-FR" dirty="0"/>
          </a:p>
          <a:p>
            <a:r>
              <a:rPr lang="fr-FR" sz="4400" b="1" dirty="0" smtClean="0"/>
              <a:t>+</a:t>
            </a:r>
            <a:r>
              <a:rPr lang="fr-FR" dirty="0" smtClean="0"/>
              <a:t> Une présentation orale</a:t>
            </a:r>
          </a:p>
          <a:p>
            <a:endParaRPr lang="fr-FR" dirty="0"/>
          </a:p>
          <a:p>
            <a:r>
              <a:rPr lang="fr-FR" sz="4400" b="1" dirty="0" smtClean="0"/>
              <a:t>+</a:t>
            </a:r>
            <a:r>
              <a:rPr lang="fr-FR" b="1" dirty="0" smtClean="0"/>
              <a:t> </a:t>
            </a:r>
            <a:r>
              <a:rPr lang="fr-FR" dirty="0" smtClean="0"/>
              <a:t>Une production matérielle au minimum</a:t>
            </a:r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18" r="26075"/>
          <a:stretch/>
        </p:blipFill>
        <p:spPr>
          <a:xfrm flipH="1">
            <a:off x="10118155" y="3049553"/>
            <a:ext cx="2006601" cy="4217956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0847" y="4699651"/>
            <a:ext cx="1392669" cy="1723601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7153" y="1204872"/>
            <a:ext cx="1449960" cy="1546624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4502" y="2418808"/>
            <a:ext cx="1417822" cy="1417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447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5905" y="305055"/>
            <a:ext cx="1935000" cy="406125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…Qui seront évaluées..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2805235"/>
              </p:ext>
            </p:extLst>
          </p:nvPr>
        </p:nvGraphicFramePr>
        <p:xfrm>
          <a:off x="76823" y="4748134"/>
          <a:ext cx="7583817" cy="111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Ellipse 5"/>
          <p:cNvSpPr/>
          <p:nvPr/>
        </p:nvSpPr>
        <p:spPr>
          <a:xfrm>
            <a:off x="7924800" y="2980671"/>
            <a:ext cx="3962400" cy="353492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8529320" y="3601660"/>
            <a:ext cx="282448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/>
              <a:t>. Dossier écrit</a:t>
            </a:r>
          </a:p>
          <a:p>
            <a:r>
              <a:rPr lang="fr-FR" sz="3600" b="1" dirty="0" smtClean="0"/>
              <a:t>. Oral</a:t>
            </a:r>
          </a:p>
          <a:p>
            <a:r>
              <a:rPr lang="fr-FR" sz="3600" b="1" dirty="0" smtClean="0"/>
              <a:t>. Production matérielle</a:t>
            </a:r>
          </a:p>
          <a:p>
            <a:endParaRPr lang="fr-FR" sz="3200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309832" y="2191624"/>
            <a:ext cx="2610000" cy="4117500"/>
          </a:xfrm>
          <a:prstGeom prst="rect">
            <a:avLst/>
          </a:prstGeom>
        </p:spPr>
      </p:pic>
      <p:sp>
        <p:nvSpPr>
          <p:cNvPr id="11" name="Bulle ronde 10"/>
          <p:cNvSpPr/>
          <p:nvPr/>
        </p:nvSpPr>
        <p:spPr>
          <a:xfrm>
            <a:off x="1950720" y="1396089"/>
            <a:ext cx="4348480" cy="2854285"/>
          </a:xfrm>
          <a:prstGeom prst="wedgeEllipseCallout">
            <a:avLst>
              <a:gd name="adj1" fmla="val -61487"/>
              <a:gd name="adj2" fmla="val 2263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/>
          <p:cNvSpPr txBox="1"/>
          <p:nvPr/>
        </p:nvSpPr>
        <p:spPr>
          <a:xfrm>
            <a:off x="2366160" y="2032000"/>
            <a:ext cx="39330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/>
              <a:t>Note personnelle sur /8 par vos professeurs référents</a:t>
            </a:r>
            <a:endParaRPr lang="fr-FR" sz="3200" b="1" dirty="0"/>
          </a:p>
        </p:txBody>
      </p:sp>
      <p:sp>
        <p:nvSpPr>
          <p:cNvPr id="14" name="Bulle ronde 13"/>
          <p:cNvSpPr/>
          <p:nvPr/>
        </p:nvSpPr>
        <p:spPr>
          <a:xfrm flipH="1">
            <a:off x="6642370" y="263545"/>
            <a:ext cx="3046820" cy="2854285"/>
          </a:xfrm>
          <a:prstGeom prst="wedgeEllipseCallout">
            <a:avLst>
              <a:gd name="adj1" fmla="val -68156"/>
              <a:gd name="adj2" fmla="val 341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7036230" y="918560"/>
            <a:ext cx="26269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/>
              <a:t>Note sur /12 par le jury lors de l’oral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215930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4822709"/>
              </p:ext>
            </p:extLst>
          </p:nvPr>
        </p:nvGraphicFramePr>
        <p:xfrm>
          <a:off x="437988" y="567501"/>
          <a:ext cx="11286483" cy="55746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65711"/>
                <a:gridCol w="8620772"/>
              </a:tblGrid>
              <a:tr h="7164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fr-FR" sz="2100" b="1" dirty="0">
                          <a:effectLst/>
                        </a:rPr>
                        <a:t>7 mars</a:t>
                      </a:r>
                      <a:endParaRPr lang="fr-FR" sz="21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88" marR="56688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1112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Présentation des TPE et de la méthodologie</a:t>
                      </a:r>
                    </a:p>
                    <a:p>
                      <a:pPr marR="11112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88" marR="56688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658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fr-FR" sz="2100" b="1" dirty="0">
                          <a:effectLst/>
                        </a:rPr>
                        <a:t>14 et 21 mars</a:t>
                      </a:r>
                      <a:endParaRPr lang="fr-FR" sz="21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88" marR="56688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1760" marR="11112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Définition du sujet, élaboration de la problématique et de la stratégie envisagée pour y répondre.</a:t>
                      </a:r>
                      <a:endParaRPr lang="fr-FR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88" marR="56688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16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r>
                        <a:rPr lang="es-CL" sz="2100" b="1" dirty="0">
                          <a:effectLst/>
                        </a:rPr>
                        <a:t>28 </a:t>
                      </a:r>
                      <a:r>
                        <a:rPr lang="es-CL" sz="2100" b="1" dirty="0" err="1">
                          <a:effectLst/>
                        </a:rPr>
                        <a:t>mars</a:t>
                      </a:r>
                      <a:endParaRPr lang="fr-FR" sz="21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88" marR="56688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1760" marR="11112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Remise des sujets définitifs auprès de l’administration</a:t>
                      </a:r>
                      <a:endParaRPr lang="fr-FR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88" marR="56688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39846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CL" sz="2100" b="1" dirty="0">
                          <a:effectLst/>
                        </a:rPr>
                        <a:t>3, 11 et 18 </a:t>
                      </a:r>
                      <a:r>
                        <a:rPr lang="es-CL" sz="2100" b="1" dirty="0" err="1">
                          <a:effectLst/>
                        </a:rPr>
                        <a:t>avril</a:t>
                      </a:r>
                      <a:endParaRPr lang="fr-FR" sz="21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88" marR="56688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1760" marR="11112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Recherches liées à la problématique et à la stratégie envisagée pour y répondre</a:t>
                      </a:r>
                      <a:endParaRPr lang="fr-FR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88" marR="56688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66886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s-CL" sz="2100" b="1" dirty="0">
                          <a:effectLst/>
                        </a:rPr>
                        <a:t>25 </a:t>
                      </a:r>
                      <a:r>
                        <a:rPr lang="es-CL" sz="2100" b="1" dirty="0" err="1">
                          <a:effectLst/>
                        </a:rPr>
                        <a:t>avril</a:t>
                      </a:r>
                      <a:r>
                        <a:rPr lang="es-CL" sz="2100" b="1" dirty="0">
                          <a:effectLst/>
                        </a:rPr>
                        <a:t>, 16 et 23 </a:t>
                      </a:r>
                      <a:r>
                        <a:rPr lang="es-CL" sz="2100" b="1" dirty="0" err="1">
                          <a:effectLst/>
                        </a:rPr>
                        <a:t>mai</a:t>
                      </a:r>
                      <a:r>
                        <a:rPr lang="es-CL" sz="2100" b="1" dirty="0">
                          <a:effectLst/>
                        </a:rPr>
                        <a:t> </a:t>
                      </a:r>
                      <a:endParaRPr lang="fr-FR" sz="21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88" marR="56688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1760" marR="11112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Réalisation de la production et présentation de la fiche de synthèse</a:t>
                      </a:r>
                      <a:endParaRPr lang="fr-FR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88" marR="56688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716466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s-CL" sz="2100" b="1" dirty="0">
                          <a:effectLst/>
                        </a:rPr>
                        <a:t>30 </a:t>
                      </a:r>
                      <a:r>
                        <a:rPr lang="es-CL" sz="2100" b="1" dirty="0" err="1">
                          <a:effectLst/>
                        </a:rPr>
                        <a:t>mai</a:t>
                      </a:r>
                      <a:r>
                        <a:rPr lang="es-CL" sz="2100" b="1" dirty="0">
                          <a:effectLst/>
                        </a:rPr>
                        <a:t> </a:t>
                      </a:r>
                      <a:endParaRPr lang="fr-FR" sz="21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88" marR="56688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1760" marR="11112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TPE Blancs avec les professeurs ressources</a:t>
                      </a:r>
                    </a:p>
                    <a:p>
                      <a:pPr marL="111760" marR="11112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Remarque : Pendant les TPE blancs, les élèves non interrogés continuent à travailler</a:t>
                      </a:r>
                      <a:endParaRPr lang="fr-FR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88" marR="56688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77384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s-CL" sz="2100" b="1" dirty="0">
                          <a:effectLst/>
                        </a:rPr>
                        <a:t>6, 13, 20 et 27 </a:t>
                      </a:r>
                      <a:r>
                        <a:rPr lang="es-CL" sz="2100" b="1" dirty="0" err="1">
                          <a:effectLst/>
                        </a:rPr>
                        <a:t>juin</a:t>
                      </a:r>
                      <a:endParaRPr lang="fr-FR" sz="21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88" marR="56688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1760" marR="11112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Réalisation de la production et présentation de la soutenance orale</a:t>
                      </a:r>
                      <a:endParaRPr lang="fr-FR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88" marR="56688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881822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s-CL" sz="2100" b="1">
                          <a:effectLst/>
                        </a:rPr>
                        <a:t> 4 Juillet </a:t>
                      </a:r>
                      <a:endParaRPr lang="fr-FR" sz="2100" b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88" marR="56688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1760" marR="11112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Dernier délai pour la remise de la fiche de synthèse à l’administration ainsi que la production finale. Le non-respect de ce délai entrainera -1 dans la grille d’évaluation de démarche personnelle.</a:t>
                      </a:r>
                      <a:endParaRPr lang="fr-FR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88" marR="56688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716466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r>
                        <a:rPr lang="es-CL" sz="2100" b="1" dirty="0">
                          <a:effectLst/>
                        </a:rPr>
                        <a:t>SEMAINE DU 11  </a:t>
                      </a:r>
                      <a:r>
                        <a:rPr lang="es-CL" sz="2100" b="1" dirty="0" err="1">
                          <a:effectLst/>
                        </a:rPr>
                        <a:t>Juillet</a:t>
                      </a:r>
                      <a:r>
                        <a:rPr lang="es-CL" sz="2100" b="1" dirty="0">
                          <a:effectLst/>
                        </a:rPr>
                        <a:t> </a:t>
                      </a:r>
                      <a:endParaRPr lang="fr-FR" sz="21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88" marR="56688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1112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EPREUVE ORALE DES T.P.E.           </a:t>
                      </a:r>
                    </a:p>
                    <a:p>
                      <a:pPr marR="11112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   </a:t>
                      </a:r>
                      <a:r>
                        <a:rPr lang="es-CL" sz="1600" dirty="0">
                          <a:effectLst/>
                        </a:rPr>
                        <a:t>(</a:t>
                      </a:r>
                      <a:r>
                        <a:rPr lang="es-CL" sz="1600" dirty="0" err="1">
                          <a:effectLst/>
                        </a:rPr>
                        <a:t>épreuve</a:t>
                      </a:r>
                      <a:r>
                        <a:rPr lang="es-CL" sz="1600" dirty="0">
                          <a:effectLst/>
                        </a:rPr>
                        <a:t> </a:t>
                      </a:r>
                      <a:r>
                        <a:rPr lang="es-CL" sz="1600" dirty="0" err="1">
                          <a:effectLst/>
                        </a:rPr>
                        <a:t>anticipée</a:t>
                      </a:r>
                      <a:r>
                        <a:rPr lang="es-CL" sz="1600" dirty="0">
                          <a:effectLst/>
                        </a:rPr>
                        <a:t> du </a:t>
                      </a:r>
                      <a:r>
                        <a:rPr lang="es-CL" sz="1600" dirty="0" err="1">
                          <a:effectLst/>
                        </a:rPr>
                        <a:t>bac</a:t>
                      </a:r>
                      <a:r>
                        <a:rPr lang="es-CL" sz="1600" dirty="0">
                          <a:effectLst/>
                        </a:rPr>
                        <a:t>)</a:t>
                      </a:r>
                      <a:endParaRPr lang="fr-FR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88" marR="56688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495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</TotalTime>
  <Words>707</Words>
  <Application>Microsoft Office PowerPoint</Application>
  <PresentationFormat>Grand écran</PresentationFormat>
  <Paragraphs>100</Paragraphs>
  <Slides>9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Cambria</vt:lpstr>
      <vt:lpstr>Comic Sans MS</vt:lpstr>
      <vt:lpstr>DK Cinnabar Brush</vt:lpstr>
      <vt:lpstr>Times New Roman</vt:lpstr>
      <vt:lpstr>Thème Office</vt:lpstr>
      <vt:lpstr>TPE. 2018 </vt:lpstr>
      <vt:lpstr>Présentation PowerPoint</vt:lpstr>
      <vt:lpstr>Une démarche inscrite dans la durée (4 mois)…….</vt:lpstr>
      <vt:lpstr>…Dont le sujet sera pluridisciplinaire et inclus dans un des thèmes obligatoires….</vt:lpstr>
      <vt:lpstr>…Dont le sujet sera pluridisciplinaire et inclus dans un des thèmes obligatoires….</vt:lpstr>
      <vt:lpstr>…. Qui sera issue d’une recherche documentaire</vt:lpstr>
      <vt:lpstr>…..Conduisant à plusieurs productions…   </vt:lpstr>
      <vt:lpstr>…Qui seront évaluées..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TPE. 2018</dc:title>
  <dc:creator>ANTOINE</dc:creator>
  <cp:lastModifiedBy>ANTOINE</cp:lastModifiedBy>
  <cp:revision>30</cp:revision>
  <dcterms:created xsi:type="dcterms:W3CDTF">2018-03-06T13:22:30Z</dcterms:created>
  <dcterms:modified xsi:type="dcterms:W3CDTF">2018-03-13T00:44:36Z</dcterms:modified>
</cp:coreProperties>
</file>